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368" r:id="rId3"/>
    <p:sldId id="406" r:id="rId4"/>
    <p:sldId id="407" r:id="rId5"/>
    <p:sldId id="409" r:id="rId6"/>
    <p:sldId id="435" r:id="rId7"/>
    <p:sldId id="436" r:id="rId8"/>
    <p:sldId id="412" r:id="rId9"/>
    <p:sldId id="413" r:id="rId10"/>
    <p:sldId id="414" r:id="rId11"/>
    <p:sldId id="415" r:id="rId12"/>
    <p:sldId id="416" r:id="rId13"/>
    <p:sldId id="417" r:id="rId14"/>
    <p:sldId id="418" r:id="rId15"/>
    <p:sldId id="419" r:id="rId16"/>
    <p:sldId id="420" r:id="rId17"/>
    <p:sldId id="422" r:id="rId18"/>
    <p:sldId id="437" r:id="rId19"/>
    <p:sldId id="438" r:id="rId20"/>
    <p:sldId id="439" r:id="rId21"/>
    <p:sldId id="425" r:id="rId22"/>
    <p:sldId id="440" r:id="rId23"/>
    <p:sldId id="429" r:id="rId24"/>
    <p:sldId id="430" r:id="rId25"/>
    <p:sldId id="432" r:id="rId26"/>
    <p:sldId id="433" r:id="rId27"/>
    <p:sldId id="434" r:id="rId28"/>
    <p:sldId id="356" r:id="rId29"/>
  </p:sldIdLst>
  <p:sldSz cx="9144000" cy="6858000" type="screen4x3"/>
  <p:notesSz cx="6858000" cy="9144000"/>
  <p:defaultTextStyle>
    <a:defPPr>
      <a:defRPr lang="en-US"/>
    </a:defPPr>
    <a:lvl1pPr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 autoAdjust="0"/>
    <p:restoredTop sz="99728" autoAdjust="0"/>
  </p:normalViewPr>
  <p:slideViewPr>
    <p:cSldViewPr>
      <p:cViewPr varScale="1">
        <p:scale>
          <a:sx n="124" d="100"/>
          <a:sy n="124" d="100"/>
        </p:scale>
        <p:origin x="184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F0A5E2-7B70-4D7F-92C3-938E981F54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92BBA-E91E-4534-92B0-B2514B525D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6FC29-4971-4032-B354-CAA768C1F56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1B7E54-3F05-440A-8157-79DCC334D5B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861437-5D87-4C75-A818-2E6DC8DD01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3E7F3F-7EF1-4FC5-94CD-DBF53B1EB3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0E4D85-CFBD-4A61-B1EF-B1CC1B8820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6326E4-DBD4-477F-BE56-046141F86FC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6C2CE-F81A-4641-A3EC-48C1241CA9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8A830E-468A-4D27-8C22-9F823A5A94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963FFF-4134-4832-B670-FF2B672A455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9AFEC012-15DC-4BC4-B389-B831C4944F6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ransition>
    <p:random/>
  </p:transition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infotache/Database-Logic-in-Business-Applications/tree/master/04_DB%20Logical%20Design__Denormalizatio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infotache/Database-Logic-in-Business-Applications/blob/master/Proiectarea%20bazelor%20de%20date.%20Normalizare%20si%20post-normalizare%202005/PBD2005_Cap10_Temporalitate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1905000"/>
            <a:ext cx="8458200" cy="2209800"/>
          </a:xfrm>
        </p:spPr>
        <p:txBody>
          <a:bodyPr anchor="b">
            <a:noAutofit/>
          </a:bodyPr>
          <a:lstStyle/>
          <a:p>
            <a:pPr algn="ctr">
              <a:defRPr/>
            </a:pPr>
            <a:r>
              <a:rPr lang="en-US" sz="5400" b="1" dirty="0" err="1">
                <a:latin typeface="Calisto MT" pitchFamily="18" charset="0"/>
                <a:ea typeface="Batang" pitchFamily="18" charset="-127"/>
              </a:rPr>
              <a:t>DataBase</a:t>
            </a:r>
            <a:r>
              <a:rPr lang="en-US" sz="5400" b="1" dirty="0">
                <a:latin typeface="Calisto MT" pitchFamily="18" charset="0"/>
                <a:ea typeface="Batang" pitchFamily="18" charset="-127"/>
              </a:rPr>
              <a:t> Logic in Business Applications</a:t>
            </a:r>
            <a:endParaRPr sz="5400" b="1" dirty="0">
              <a:latin typeface="Calisto MT" pitchFamily="18" charset="0"/>
              <a:ea typeface="Batang" pitchFamily="18" charset="-127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4495800"/>
            <a:ext cx="7924800" cy="14478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rmAutofit fontScale="92500"/>
          </a:bodyPr>
          <a:lstStyle/>
          <a:p>
            <a:pPr algn="ctr"/>
            <a:r>
              <a:rPr lang="en-US" sz="4400" dirty="0">
                <a:latin typeface="American Typewriter"/>
                <a:cs typeface="American Typewriter"/>
              </a:rPr>
              <a:t>Temporal Validity (Reliability) of a Database Schema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16213" y="304800"/>
            <a:ext cx="5413277" cy="12557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ro-RO" sz="1800" b="1" dirty="0">
                <a:latin typeface="Segoe UI Semibold" pitchFamily="34" charset="0"/>
              </a:rPr>
              <a:t>Al.I. Cuza </a:t>
            </a:r>
            <a:r>
              <a:rPr lang="en-US" sz="1800" b="1" dirty="0">
                <a:latin typeface="Segoe UI Semibold" pitchFamily="34" charset="0"/>
              </a:rPr>
              <a:t>University of </a:t>
            </a:r>
            <a:r>
              <a:rPr lang="ro-RO" sz="1800" b="1" dirty="0">
                <a:latin typeface="Segoe UI Semibold" pitchFamily="34" charset="0"/>
              </a:rPr>
              <a:t>Iași </a:t>
            </a:r>
          </a:p>
          <a:p>
            <a:pPr>
              <a:buNone/>
            </a:pPr>
            <a:r>
              <a:rPr lang="ro-RO" sz="1800" b="1" dirty="0">
                <a:latin typeface="Segoe UI Semibold" pitchFamily="34" charset="0"/>
              </a:rPr>
              <a:t>Facult</a:t>
            </a:r>
            <a:r>
              <a:rPr lang="en-US" sz="1800" b="1" dirty="0">
                <a:latin typeface="Segoe UI Semibold" pitchFamily="34" charset="0"/>
              </a:rPr>
              <a:t>y of Economics</a:t>
            </a:r>
            <a:r>
              <a:rPr lang="ro-RO" sz="1800" b="1" dirty="0">
                <a:latin typeface="Segoe UI Semibold" pitchFamily="34" charset="0"/>
              </a:rPr>
              <a:t> </a:t>
            </a:r>
            <a:r>
              <a:rPr lang="en-US" sz="1800" b="1" dirty="0">
                <a:latin typeface="Segoe UI Semibold" pitchFamily="34" charset="0"/>
              </a:rPr>
              <a:t>and Business</a:t>
            </a:r>
            <a:r>
              <a:rPr lang="ro-RO" sz="1800" b="1" dirty="0">
                <a:latin typeface="Segoe UI Semibold" pitchFamily="34" charset="0"/>
              </a:rPr>
              <a:t> Administra</a:t>
            </a:r>
            <a:r>
              <a:rPr lang="en-US" sz="1800" b="1" dirty="0" err="1">
                <a:latin typeface="Segoe UI Semibold" pitchFamily="34" charset="0"/>
              </a:rPr>
              <a:t>tion</a:t>
            </a:r>
            <a:endParaRPr lang="ro-RO" sz="1800" b="1" dirty="0">
              <a:latin typeface="Segoe UI Semibold" pitchFamily="34" charset="0"/>
            </a:endParaRPr>
          </a:p>
          <a:p>
            <a:pPr>
              <a:buNone/>
            </a:pPr>
            <a:r>
              <a:rPr lang="en-US" sz="1800" b="1" dirty="0">
                <a:latin typeface="Segoe UI Semibold" pitchFamily="34" charset="0"/>
              </a:rPr>
              <a:t>Department of Accounting, Information Systems </a:t>
            </a:r>
          </a:p>
          <a:p>
            <a:pPr>
              <a:buNone/>
            </a:pPr>
            <a:r>
              <a:rPr lang="en-US" sz="1800" b="1" dirty="0">
                <a:latin typeface="Segoe UI Semibold" pitchFamily="34" charset="0"/>
              </a:rPr>
              <a:t>  and Statistics </a:t>
            </a:r>
          </a:p>
        </p:txBody>
      </p:sp>
      <p:pic>
        <p:nvPicPr>
          <p:cNvPr id="5" name="Picture 2" descr="logouai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2" y="337112"/>
            <a:ext cx="958644" cy="958644"/>
          </a:xfrm>
          <a:prstGeom prst="rect">
            <a:avLst/>
          </a:prstGeom>
          <a:noFill/>
        </p:spPr>
      </p:pic>
      <p:pic>
        <p:nvPicPr>
          <p:cNvPr id="6" name="Picture 4" descr="http://www.feaa.uaic.ro/assets/img/logo-feaa-to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8560" y="375801"/>
            <a:ext cx="2362575" cy="752910"/>
          </a:xfrm>
          <a:prstGeom prst="rect">
            <a:avLst/>
          </a:prstGeom>
          <a:noFill/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0" y="5943601"/>
            <a:ext cx="660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rmAutofit fontScale="70000" lnSpcReduction="20000"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sz="4400" b="1" dirty="0">
                <a:latin typeface="Gabriola" pitchFamily="82" charset="0"/>
                <a:cs typeface="Vani" pitchFamily="34" charset="0"/>
              </a:rPr>
              <a:t>By Marin Fotache &amp; Co.</a:t>
            </a:r>
            <a:endParaRPr lang="ro-RO" sz="4400" b="1" dirty="0">
              <a:latin typeface="Gabriola" pitchFamily="82" charset="0"/>
              <a:cs typeface="Vani" pitchFamily="34" charset="0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en-US" sz="4400" b="1" dirty="0">
                <a:latin typeface="Gabriola" pitchFamily="82" charset="0"/>
                <a:cs typeface="Vani" pitchFamily="34" charset="0"/>
              </a:rPr>
              <a:t>	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univ_info_sys_1</a:t>
            </a:r>
            <a:r>
              <a:rPr lang="en-US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 E-R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38200"/>
            <a:ext cx="7414458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14661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-76200"/>
            <a:ext cx="8991600" cy="14478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univ_info_sys_1</a:t>
            </a:r>
            <a:r>
              <a:rPr lang="en-US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 Relational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473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54155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 anchor="ctr">
            <a:normAutofit/>
          </a:bodyPr>
          <a:lstStyle/>
          <a:p>
            <a:pPr algn="ctr"/>
            <a:r>
              <a:rPr lang="ro-RO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Temporal Weaknesses of </a:t>
            </a:r>
            <a:r>
              <a:rPr lang="en-US" sz="3600" b="1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univ_info_sys_1</a:t>
            </a:r>
            <a:r>
              <a:rPr lang="en-US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 schema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67690"/>
            <a:ext cx="8368145" cy="5590310"/>
          </a:xfrm>
        </p:spPr>
        <p:txBody>
          <a:bodyPr>
            <a:normAutofit fontScale="92500" lnSpcReduction="10000"/>
          </a:bodyPr>
          <a:lstStyle/>
          <a:p>
            <a:r>
              <a:rPr lang="ro-RO" sz="3000" dirty="0">
                <a:latin typeface="Avenir Medium"/>
                <a:cs typeface="Avenir Medium"/>
              </a:rPr>
              <a:t>For current students it is impossible to find out the lecture and lab groups in previous semesters and years of study</a:t>
            </a:r>
          </a:p>
          <a:p>
            <a:r>
              <a:rPr lang="ro-RO" sz="3000" dirty="0">
                <a:latin typeface="Avenir Medium"/>
                <a:cs typeface="Avenir Medium"/>
              </a:rPr>
              <a:t>We cannot know student who suspended (for a while or indefinitely) their studies</a:t>
            </a:r>
          </a:p>
          <a:p>
            <a:r>
              <a:rPr lang="ro-RO" sz="3000" dirty="0">
                <a:latin typeface="Avenir Medium"/>
                <a:cs typeface="Avenir Medium"/>
              </a:rPr>
              <a:t>It is impossible to spot the students who changed their initially chosen bachelor or master programme or changed their course attendance (from regular courses to distance courses or viceversa).</a:t>
            </a:r>
          </a:p>
          <a:p>
            <a:r>
              <a:rPr lang="ro-RO" sz="3000" dirty="0">
                <a:latin typeface="Avenir Medium"/>
                <a:cs typeface="Avenir Medium"/>
              </a:rPr>
              <a:t>Students enrolled in two programmes (simulateneously) cannot be tracked with this version of database schema</a:t>
            </a:r>
          </a:p>
        </p:txBody>
      </p:sp>
    </p:spTree>
    <p:extLst>
      <p:ext uri="{BB962C8B-B14F-4D97-AF65-F5344CB8AC3E}">
        <p14:creationId xmlns:p14="http://schemas.microsoft.com/office/powerpoint/2010/main" val="821277549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0668"/>
            <a:ext cx="9144000" cy="1290932"/>
          </a:xfrm>
        </p:spPr>
        <p:txBody>
          <a:bodyPr anchor="ctr">
            <a:normAutofit/>
          </a:bodyPr>
          <a:lstStyle/>
          <a:p>
            <a:pPr algn="ctr"/>
            <a:r>
              <a:rPr lang="ro-RO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Temporal Weaknesses of </a:t>
            </a:r>
            <a:r>
              <a:rPr lang="en-US" sz="3600" b="1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univ_info_sys_1</a:t>
            </a:r>
            <a:r>
              <a:rPr lang="en-US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 schema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92382"/>
            <a:ext cx="8534400" cy="5389417"/>
          </a:xfrm>
        </p:spPr>
        <p:txBody>
          <a:bodyPr>
            <a:normAutofit fontScale="92500" lnSpcReduction="10000"/>
          </a:bodyPr>
          <a:lstStyle/>
          <a:p>
            <a:r>
              <a:rPr lang="ro-RO" sz="3000" dirty="0">
                <a:latin typeface="Avenir Medium"/>
                <a:cs typeface="Avenir Medium"/>
              </a:rPr>
              <a:t>The topics taught by a faculty member (professor) in her/his carreer are impossible to be known</a:t>
            </a:r>
          </a:p>
          <a:p>
            <a:r>
              <a:rPr lang="ro-RO" sz="3000" dirty="0">
                <a:latin typeface="Avenir Medium"/>
                <a:cs typeface="Avenir Medium"/>
              </a:rPr>
              <a:t>Also we cannot find all the faculty members that have been taught a certain course/topic</a:t>
            </a:r>
          </a:p>
          <a:p>
            <a:r>
              <a:rPr lang="ro-RO" sz="3000" dirty="0">
                <a:latin typeface="Avenir Medium"/>
                <a:cs typeface="Avenir Medium"/>
              </a:rPr>
              <a:t>Sometimes the number of credits shared by courses changed over time; we have access only to the current number</a:t>
            </a:r>
          </a:p>
          <a:p>
            <a:r>
              <a:rPr lang="ro-RO" sz="3000" dirty="0">
                <a:latin typeface="Avenir Medium"/>
                <a:cs typeface="Avenir Medium"/>
              </a:rPr>
              <a:t>Current status of a students is incertain: did he pass all of his exams, including the elective courses; can he enroll in the succeeding study year of his program ?, etc.</a:t>
            </a:r>
          </a:p>
        </p:txBody>
      </p:sp>
    </p:spTree>
    <p:extLst>
      <p:ext uri="{BB962C8B-B14F-4D97-AF65-F5344CB8AC3E}">
        <p14:creationId xmlns:p14="http://schemas.microsoft.com/office/powerpoint/2010/main" val="4190402710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89916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 Better (Temporal) Schema -  </a:t>
            </a:r>
            <a:r>
              <a:rPr lang="en-US" sz="3600" b="1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catering</a:t>
            </a:r>
            <a:endParaRPr lang="en-US" sz="360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8610600" cy="5486400"/>
          </a:xfrm>
        </p:spPr>
        <p:txBody>
          <a:bodyPr>
            <a:normAutofit fontScale="77500" lnSpcReduction="20000"/>
          </a:bodyPr>
          <a:lstStyle/>
          <a:p>
            <a:r>
              <a:rPr lang="ro-RO" sz="3000" dirty="0">
                <a:latin typeface="Avenir Medium"/>
                <a:cs typeface="Avenir Medium"/>
              </a:rPr>
              <a:t>For details, </a:t>
            </a:r>
            <a:r>
              <a:rPr lang="ro-RO" sz="3000" dirty="0" err="1">
                <a:latin typeface="Avenir Medium"/>
                <a:cs typeface="Avenir Medium"/>
              </a:rPr>
              <a:t>see</a:t>
            </a:r>
            <a:r>
              <a:rPr lang="ro-RO" sz="3000" dirty="0">
                <a:latin typeface="Avenir Medium"/>
                <a:cs typeface="Avenir Medium"/>
              </a:rPr>
              <a:t> </a:t>
            </a:r>
            <a:r>
              <a:rPr lang="ro-RO" sz="3000" dirty="0" err="1">
                <a:latin typeface="Avenir Medium"/>
                <a:cs typeface="Avenir Medium"/>
              </a:rPr>
              <a:t>the</a:t>
            </a:r>
            <a:r>
              <a:rPr lang="ro-RO" sz="3000" dirty="0">
                <a:latin typeface="Avenir Medium"/>
                <a:cs typeface="Avenir Medium"/>
              </a:rPr>
              <a:t> DBLBA page on </a:t>
            </a:r>
            <a:r>
              <a:rPr lang="ro-RO" sz="3000" dirty="0" err="1">
                <a:latin typeface="Avenir Medium"/>
                <a:cs typeface="Avenir Medium"/>
              </a:rPr>
              <a:t>the</a:t>
            </a:r>
            <a:r>
              <a:rPr lang="ro-RO" sz="3000" dirty="0">
                <a:latin typeface="Avenir Medium"/>
                <a:cs typeface="Avenir Medium"/>
              </a:rPr>
              <a:t> FEAA portal</a:t>
            </a:r>
          </a:p>
          <a:p>
            <a:r>
              <a:rPr lang="ro-RO" sz="3000" dirty="0">
                <a:latin typeface="Avenir Medium"/>
                <a:cs typeface="Avenir Medium"/>
              </a:rPr>
              <a:t>A much stable database (from temporal point of view), because:</a:t>
            </a:r>
          </a:p>
          <a:p>
            <a:pPr lvl="1"/>
            <a:r>
              <a:rPr lang="ro-RO" sz="2600" dirty="0">
                <a:latin typeface="Avenir Medium"/>
                <a:cs typeface="Avenir Medium"/>
              </a:rPr>
              <a:t>Schema was better designed (detailed)</a:t>
            </a:r>
          </a:p>
          <a:p>
            <a:pPr lvl="1"/>
            <a:r>
              <a:rPr lang="ro-RO" sz="2600" dirty="0">
                <a:latin typeface="Avenir Medium"/>
                <a:cs typeface="Avenir Medium"/>
              </a:rPr>
              <a:t>The nature of the problem was more transactional</a:t>
            </a:r>
          </a:p>
          <a:p>
            <a:r>
              <a:rPr lang="ro-RO" sz="3000" dirty="0">
                <a:latin typeface="Avenir Medium"/>
                <a:cs typeface="Avenir Medium"/>
              </a:rPr>
              <a:t>Nevertheless, the is no shortage of temporal issues, since a good deal of information are unavailable: </a:t>
            </a:r>
          </a:p>
          <a:p>
            <a:pPr lvl="1"/>
            <a:r>
              <a:rPr lang="ro-RO" sz="2600" dirty="0">
                <a:latin typeface="Avenir Medium"/>
                <a:cs typeface="Avenir Medium"/>
              </a:rPr>
              <a:t>Position history of all contacts</a:t>
            </a:r>
          </a:p>
          <a:p>
            <a:pPr lvl="1"/>
            <a:r>
              <a:rPr lang="ro-RO" sz="2600" dirty="0">
                <a:latin typeface="Avenir Medium"/>
                <a:cs typeface="Avenir Medium"/>
              </a:rPr>
              <a:t>Contract changes</a:t>
            </a:r>
          </a:p>
          <a:p>
            <a:pPr lvl="1"/>
            <a:r>
              <a:rPr lang="ro-RO" sz="2600" dirty="0">
                <a:latin typeface="Avenir Medium"/>
                <a:cs typeface="Avenir Medium"/>
              </a:rPr>
              <a:t>Product price history</a:t>
            </a:r>
          </a:p>
          <a:p>
            <a:pPr lvl="1"/>
            <a:r>
              <a:rPr lang="ro-RO" sz="2600" dirty="0">
                <a:latin typeface="Avenir Medium"/>
                <a:cs typeface="Avenir Medium"/>
              </a:rPr>
              <a:t>Catalog content along the years</a:t>
            </a:r>
          </a:p>
          <a:p>
            <a:pPr lvl="1"/>
            <a:r>
              <a:rPr lang="ro-RO" sz="2600" dirty="0">
                <a:latin typeface="Avenir Medium"/>
                <a:cs typeface="Avenir Medium"/>
              </a:rPr>
              <a:t>Former employees</a:t>
            </a:r>
          </a:p>
          <a:p>
            <a:pPr lvl="1"/>
            <a:r>
              <a:rPr lang="ro-RO" sz="2600" dirty="0">
                <a:latin typeface="Avenir Medium"/>
                <a:cs typeface="Avenir Medium"/>
              </a:rPr>
              <a:t>Position history of our employees</a:t>
            </a:r>
          </a:p>
          <a:p>
            <a:pPr lvl="1"/>
            <a:r>
              <a:rPr lang="ro-RO" sz="2600" dirty="0">
                <a:latin typeface="Avenir Medium"/>
                <a:cs typeface="Avenir Medium"/>
              </a:rPr>
              <a:t>Data abouy equipments and vehicles no longer in use</a:t>
            </a:r>
          </a:p>
          <a:p>
            <a:pPr lvl="1"/>
            <a:r>
              <a:rPr lang="ro-RO" sz="2600" dirty="0">
                <a:latin typeface="Avenir Medium"/>
                <a:cs typeface="Avenir Medium"/>
              </a:rPr>
              <a:t>Changes in recipes (ingredients used to prepare some products)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44821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8600" y="0"/>
            <a:ext cx="8839200" cy="10668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en-US" sz="3600" b="1" dirty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American Typewriter"/>
                <a:ea typeface="Arial Unicode MS" panose="020B0604020202020204" pitchFamily="34" charset="-128"/>
                <a:cs typeface="American Typewriter"/>
              </a:rPr>
              <a:t>catering</a:t>
            </a:r>
            <a:r>
              <a:rPr lang="en-US" sz="3600" dirty="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American Typewriter"/>
                <a:ea typeface="Arial Unicode MS" panose="020B0604020202020204" pitchFamily="34" charset="-128"/>
                <a:cs typeface="American Typewriter"/>
              </a:rPr>
              <a:t> E-R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393"/>
            <a:ext cx="9144000" cy="554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65104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067800" cy="1828800"/>
          </a:xfrm>
        </p:spPr>
        <p:txBody>
          <a:bodyPr anchor="ctr">
            <a:normAutofit/>
          </a:bodyPr>
          <a:lstStyle/>
          <a:p>
            <a:pPr algn="ctr"/>
            <a:r>
              <a:rPr lang="ro-RO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Two Basic Solutions to Temporal Problems in Database Design </a:t>
            </a:r>
            <a:br>
              <a:rPr lang="ro-RO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</a:br>
            <a:r>
              <a:rPr lang="ro-RO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(see also next slides)</a:t>
            </a:r>
            <a:endParaRPr lang="en-US" sz="360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04108"/>
            <a:ext cx="8458200" cy="5077691"/>
          </a:xfrm>
        </p:spPr>
        <p:txBody>
          <a:bodyPr>
            <a:normAutofit fontScale="85000" lnSpcReduction="20000"/>
          </a:bodyPr>
          <a:lstStyle/>
          <a:p>
            <a:r>
              <a:rPr lang="ro-RO" sz="3000" dirty="0">
                <a:latin typeface="Avenir Medium"/>
                <a:cs typeface="Avenir Medium"/>
              </a:rPr>
              <a:t>New attributes:</a:t>
            </a:r>
          </a:p>
          <a:p>
            <a:pPr lvl="1"/>
            <a:r>
              <a:rPr lang="ro-RO" sz="2600" b="1" dirty="0">
                <a:latin typeface="Avenir Medium"/>
                <a:cs typeface="Avenir Medium"/>
              </a:rPr>
              <a:t>sales_1</a:t>
            </a:r>
            <a:r>
              <a:rPr lang="ro-RO" sz="2600" dirty="0">
                <a:latin typeface="Avenir Medium"/>
                <a:cs typeface="Avenir Medium"/>
              </a:rPr>
              <a:t> schema:</a:t>
            </a:r>
          </a:p>
          <a:p>
            <a:pPr lvl="2"/>
            <a:r>
              <a:rPr lang="ro-RO" sz="2200" b="1" i="1" dirty="0">
                <a:latin typeface="Avenir Medium"/>
                <a:cs typeface="Avenir Medium"/>
              </a:rPr>
              <a:t>INVOICE_DETAILS.row_VAT</a:t>
            </a:r>
          </a:p>
          <a:p>
            <a:pPr lvl="2"/>
            <a:r>
              <a:rPr lang="ro-RO" sz="2200" b="1" i="1" dirty="0">
                <a:latin typeface="Avenir Medium"/>
                <a:cs typeface="Avenir Medium"/>
              </a:rPr>
              <a:t>CONTACTS.from</a:t>
            </a:r>
            <a:r>
              <a:rPr lang="ro-RO" sz="2200" b="1" dirty="0">
                <a:latin typeface="Avenir Medium"/>
                <a:cs typeface="Avenir Medium"/>
              </a:rPr>
              <a:t> and </a:t>
            </a:r>
            <a:r>
              <a:rPr lang="ro-RO" sz="2200" b="1" i="1" dirty="0">
                <a:latin typeface="Avenir Medium"/>
                <a:cs typeface="Avenir Medium"/>
              </a:rPr>
              <a:t>CONTACTS.to</a:t>
            </a:r>
            <a:endParaRPr lang="ro-RO" sz="2200" dirty="0">
              <a:latin typeface="Avenir Medium"/>
              <a:cs typeface="Avenir Medium"/>
            </a:endParaRPr>
          </a:p>
          <a:p>
            <a:pPr lvl="1"/>
            <a:r>
              <a:rPr lang="ro-RO" sz="2600" b="1" dirty="0">
                <a:latin typeface="Avenir Medium"/>
                <a:cs typeface="Avenir Medium"/>
              </a:rPr>
              <a:t>univ_Info_Sys_1</a:t>
            </a:r>
            <a:r>
              <a:rPr lang="ro-RO" sz="2600" dirty="0">
                <a:latin typeface="Avenir Medium"/>
                <a:cs typeface="Avenir Medium"/>
              </a:rPr>
              <a:t> schema:</a:t>
            </a:r>
          </a:p>
          <a:p>
            <a:pPr lvl="2"/>
            <a:r>
              <a:rPr lang="ro-RO" sz="2200" b="1" i="1" dirty="0">
                <a:latin typeface="Avenir Medium"/>
                <a:cs typeface="Avenir Medium"/>
              </a:rPr>
              <a:t>LECTURES.academic_year </a:t>
            </a:r>
            <a:r>
              <a:rPr lang="ro-RO" sz="2200" b="1" dirty="0">
                <a:latin typeface="Avenir Medium"/>
                <a:cs typeface="Avenir Medium"/>
              </a:rPr>
              <a:t>and </a:t>
            </a:r>
            <a:r>
              <a:rPr lang="ro-RO" sz="2200" b="1" i="1" dirty="0">
                <a:latin typeface="Avenir Medium"/>
                <a:cs typeface="Avenir Medium"/>
              </a:rPr>
              <a:t>LECTURES.semester</a:t>
            </a:r>
            <a:endParaRPr lang="ro-RO" sz="2200" b="1" dirty="0">
              <a:latin typeface="Avenir Medium"/>
              <a:cs typeface="Avenir Medium"/>
            </a:endParaRPr>
          </a:p>
          <a:p>
            <a:pPr lvl="2"/>
            <a:r>
              <a:rPr lang="ro-RO" sz="2200" b="1" i="1" dirty="0">
                <a:latin typeface="Avenir Medium"/>
                <a:cs typeface="Avenir Medium"/>
              </a:rPr>
              <a:t>EXAMS.coordinating_teacher</a:t>
            </a:r>
            <a:r>
              <a:rPr lang="ro-RO" sz="2200" b="1" dirty="0">
                <a:latin typeface="Avenir Medium"/>
                <a:cs typeface="Avenir Medium"/>
              </a:rPr>
              <a:t> </a:t>
            </a:r>
            <a:r>
              <a:rPr lang="ro-RO" sz="2200" dirty="0">
                <a:latin typeface="Avenir Medium"/>
                <a:cs typeface="Avenir Medium"/>
              </a:rPr>
              <a:t> </a:t>
            </a:r>
          </a:p>
          <a:p>
            <a:r>
              <a:rPr lang="ro-RO" sz="3000" dirty="0">
                <a:latin typeface="Avenir Medium"/>
                <a:cs typeface="Avenir Medium"/>
              </a:rPr>
              <a:t>New tables </a:t>
            </a:r>
            <a:r>
              <a:rPr lang="en-US" sz="3000" dirty="0">
                <a:latin typeface="Avenir Medium"/>
                <a:cs typeface="Avenir Medium"/>
              </a:rPr>
              <a:t>(probably the most frequent</a:t>
            </a:r>
            <a:r>
              <a:rPr lang="ro-RO" sz="3000" dirty="0">
                <a:latin typeface="Avenir Medium"/>
                <a:cs typeface="Avenir Medium"/>
              </a:rPr>
              <a:t>)</a:t>
            </a:r>
            <a:endParaRPr lang="en-US" sz="3000" dirty="0">
              <a:latin typeface="Avenir Medium"/>
              <a:cs typeface="Avenir Medium"/>
            </a:endParaRPr>
          </a:p>
          <a:p>
            <a:pPr lvl="1"/>
            <a:r>
              <a:rPr lang="ro-RO" sz="2600" b="1" dirty="0">
                <a:latin typeface="Avenir Medium"/>
                <a:cs typeface="Avenir Medium"/>
              </a:rPr>
              <a:t>sales_1</a:t>
            </a:r>
            <a:r>
              <a:rPr lang="ro-RO" sz="2600" dirty="0">
                <a:latin typeface="Avenir Medium"/>
                <a:cs typeface="Avenir Medium"/>
              </a:rPr>
              <a:t> schema:</a:t>
            </a:r>
          </a:p>
          <a:p>
            <a:pPr lvl="2"/>
            <a:r>
              <a:rPr lang="ro-RO" sz="2200" b="1" i="1" dirty="0">
                <a:latin typeface="Avenir Medium"/>
                <a:cs typeface="Avenir Medium"/>
              </a:rPr>
              <a:t>PRODUCTS_VAT_HISTORY</a:t>
            </a:r>
          </a:p>
          <a:p>
            <a:pPr lvl="2"/>
            <a:r>
              <a:rPr lang="ro-RO" sz="2200" b="1" i="1" dirty="0">
                <a:latin typeface="Avenir Medium"/>
                <a:cs typeface="Avenir Medium"/>
              </a:rPr>
              <a:t>CONTACTS_HISTORY</a:t>
            </a:r>
            <a:endParaRPr lang="en-US" sz="3000" dirty="0">
              <a:latin typeface="Avenir Medium"/>
              <a:cs typeface="Avenir Medium"/>
            </a:endParaRPr>
          </a:p>
          <a:p>
            <a:pPr lvl="1"/>
            <a:r>
              <a:rPr lang="en-US" sz="2600" b="1" dirty="0">
                <a:latin typeface="Avenir Medium"/>
                <a:cs typeface="Avenir Medium"/>
              </a:rPr>
              <a:t>univ_Info_Sys_1</a:t>
            </a:r>
            <a:r>
              <a:rPr lang="ro-RO" sz="2600" dirty="0">
                <a:latin typeface="Avenir Medium"/>
                <a:cs typeface="Avenir Medium"/>
              </a:rPr>
              <a:t> schema:</a:t>
            </a:r>
          </a:p>
          <a:p>
            <a:pPr lvl="2"/>
            <a:r>
              <a:rPr lang="ro-RO" sz="2200" b="1" i="1" dirty="0">
                <a:latin typeface="Avenir Medium"/>
                <a:cs typeface="Avenir Medium"/>
              </a:rPr>
              <a:t>STUDENT_ACADEMIC_TRACK</a:t>
            </a:r>
          </a:p>
          <a:p>
            <a:pPr lvl="2"/>
            <a:r>
              <a:rPr lang="ro-RO" sz="2200" b="1" i="1" dirty="0">
                <a:latin typeface="Avenir Medium"/>
                <a:cs typeface="Avenir Medium"/>
              </a:rPr>
              <a:t>SCHOLARSHIP_HISTORY</a:t>
            </a:r>
          </a:p>
          <a:p>
            <a:pPr lvl="2"/>
            <a:r>
              <a:rPr lang="ro-RO" sz="2200" b="1" i="1" dirty="0">
                <a:latin typeface="Avenir Medium"/>
                <a:cs typeface="Avenir Medium"/>
              </a:rPr>
              <a:t>CURRICULA</a:t>
            </a:r>
          </a:p>
        </p:txBody>
      </p:sp>
    </p:spTree>
    <p:extLst>
      <p:ext uri="{BB962C8B-B14F-4D97-AF65-F5344CB8AC3E}">
        <p14:creationId xmlns:p14="http://schemas.microsoft.com/office/powerpoint/2010/main" val="2110045433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64" y="0"/>
            <a:ext cx="8229600" cy="891165"/>
          </a:xfrm>
        </p:spPr>
        <p:txBody>
          <a:bodyPr anchor="ctr">
            <a:normAutofit/>
          </a:bodyPr>
          <a:lstStyle/>
          <a:p>
            <a:pPr algn="ctr"/>
            <a:r>
              <a:rPr lang="ro-RO" sz="3600" b="1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sales1__solution_1</a:t>
            </a:r>
            <a:r>
              <a:rPr lang="ro-RO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 E-R Diagram</a:t>
            </a:r>
            <a:endParaRPr lang="en-US" sz="360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3491"/>
            <a:ext cx="9144000" cy="583450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609600" y="4495800"/>
            <a:ext cx="1905000" cy="1828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1066800" y="5486400"/>
            <a:ext cx="1524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810605"/>
      </p:ext>
    </p:ext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351"/>
            <a:ext cx="9144000" cy="63216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457200"/>
            <a:ext cx="8991600" cy="1447800"/>
          </a:xfrm>
        </p:spPr>
        <p:txBody>
          <a:bodyPr anchor="ctr">
            <a:normAutofit/>
          </a:bodyPr>
          <a:lstStyle/>
          <a:p>
            <a:pPr algn="ctr"/>
            <a:r>
              <a:rPr lang="ro-RO" sz="3600" b="1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sales1__solution_1</a:t>
            </a:r>
            <a:r>
              <a:rPr lang="ro-RO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 Relational Diagram</a:t>
            </a:r>
            <a:endParaRPr lang="en-US" sz="360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3760247021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sz="3600" b="1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sales_1__solution</a:t>
            </a:r>
            <a:r>
              <a:rPr lang="ro-RO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's Main Drawback</a:t>
            </a:r>
            <a:endParaRPr lang="en-US" sz="360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163781"/>
            <a:ext cx="8797636" cy="5618019"/>
          </a:xfrm>
        </p:spPr>
        <p:txBody>
          <a:bodyPr>
            <a:normAutofit fontScale="77500" lnSpcReduction="20000"/>
          </a:bodyPr>
          <a:lstStyle/>
          <a:p>
            <a:r>
              <a:rPr lang="en-US" sz="3000" dirty="0" err="1">
                <a:latin typeface="Avenir Medium"/>
                <a:cs typeface="Avenir Medium"/>
              </a:rPr>
              <a:t>Getting invoice amount is more tedious (and time consuming, since it requires an additionaj join) </a:t>
            </a:r>
            <a:r>
              <a:rPr lang="en-US" sz="3000" dirty="0">
                <a:latin typeface="Avenir Medium"/>
                <a:cs typeface="Avenir Medium"/>
              </a:rPr>
              <a:t>:</a:t>
            </a:r>
            <a:endParaRPr lang="ro-RO" sz="3000" dirty="0">
              <a:latin typeface="Avenir Medium"/>
              <a:cs typeface="Avenir Medium"/>
            </a:endParaRPr>
          </a:p>
          <a:p>
            <a:pPr marL="82296" indent="0">
              <a:buNone/>
            </a:pPr>
            <a:r>
              <a:rPr lang="ro-RO" sz="3000" dirty="0">
                <a:latin typeface="Consolas"/>
                <a:cs typeface="Consolas"/>
              </a:rPr>
              <a:t>SELECT i.invoice_id, SUM(</a:t>
            </a:r>
            <a:r>
              <a:rPr lang="en-US" sz="3000" dirty="0">
                <a:latin typeface="Consolas"/>
                <a:cs typeface="Consolas"/>
              </a:rPr>
              <a:t>quantity *</a:t>
            </a:r>
          </a:p>
          <a:p>
            <a:pPr marL="82296" indent="0">
              <a:buNone/>
            </a:pPr>
            <a:r>
              <a:rPr lang="en-US" sz="3000" dirty="0">
                <a:latin typeface="Consolas"/>
                <a:cs typeface="Consolas"/>
              </a:rPr>
              <a:t>  </a:t>
            </a:r>
            <a:r>
              <a:rPr lang="en-US" sz="3000" dirty="0" err="1">
                <a:latin typeface="Consolas"/>
                <a:cs typeface="Consolas"/>
              </a:rPr>
              <a:t>unit_price</a:t>
            </a:r>
            <a:r>
              <a:rPr lang="en-US" sz="3000" dirty="0">
                <a:latin typeface="Consolas"/>
                <a:cs typeface="Consolas"/>
              </a:rPr>
              <a:t> * (</a:t>
            </a:r>
            <a:r>
              <a:rPr lang="en-US" sz="3000" dirty="0" err="1">
                <a:latin typeface="Consolas"/>
                <a:cs typeface="Consolas"/>
              </a:rPr>
              <a:t>1 + VAT_percent</a:t>
            </a:r>
            <a:r>
              <a:rPr lang="en-US" sz="3000" dirty="0">
                <a:latin typeface="Consolas"/>
                <a:cs typeface="Consolas"/>
              </a:rPr>
              <a:t>)) AS </a:t>
            </a:r>
            <a:r>
              <a:rPr lang="en-US" sz="3000" dirty="0" err="1">
                <a:latin typeface="Consolas"/>
                <a:cs typeface="Consolas"/>
              </a:rPr>
              <a:t>Amount</a:t>
            </a:r>
            <a:endParaRPr lang="ro-RO" sz="3000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ro-RO" sz="3000" dirty="0">
                <a:latin typeface="Consolas"/>
                <a:cs typeface="Consolas"/>
              </a:rPr>
              <a:t>FROM invoices i </a:t>
            </a:r>
          </a:p>
          <a:p>
            <a:pPr marL="82296" indent="0">
              <a:buNone/>
            </a:pPr>
            <a:r>
              <a:rPr lang="ro-RO" sz="3000" dirty="0">
                <a:latin typeface="Consolas"/>
                <a:cs typeface="Consolas"/>
              </a:rPr>
              <a:t>	INNER JOIN invoice_details id ON</a:t>
            </a:r>
          </a:p>
          <a:p>
            <a:pPr marL="82296" indent="0">
              <a:buNone/>
            </a:pPr>
            <a:r>
              <a:rPr lang="ro-RO" sz="3000" dirty="0">
                <a:latin typeface="Consolas"/>
                <a:cs typeface="Consolas"/>
              </a:rPr>
              <a:t>		i.invoice_id = id.invoice_id </a:t>
            </a:r>
          </a:p>
          <a:p>
            <a:pPr marL="82296" indent="0">
              <a:buNone/>
            </a:pPr>
            <a:r>
              <a:rPr lang="ro-RO" sz="3000" dirty="0">
                <a:latin typeface="Consolas"/>
                <a:cs typeface="Consolas"/>
              </a:rPr>
              <a:t>   	INNER JOIN products_vat_history pvh ON</a:t>
            </a:r>
          </a:p>
          <a:p>
            <a:pPr marL="82296" indent="0">
              <a:buNone/>
            </a:pPr>
            <a:r>
              <a:rPr lang="ro-RO" sz="3000" dirty="0">
                <a:latin typeface="Consolas"/>
                <a:cs typeface="Consolas"/>
              </a:rPr>
              <a:t> 	  	id.product_id </a:t>
            </a:r>
            <a:r>
              <a:rPr lang="en-US" sz="3000" dirty="0">
                <a:latin typeface="Consolas"/>
                <a:cs typeface="Consolas"/>
              </a:rPr>
              <a:t>= pvh</a:t>
            </a:r>
            <a:r>
              <a:rPr lang="en-US" sz="3000" dirty="0" err="1">
                <a:latin typeface="Consolas"/>
                <a:cs typeface="Consolas"/>
              </a:rPr>
              <a:t>.product_id AND</a:t>
            </a:r>
          </a:p>
          <a:p>
            <a:pPr marL="82296" indent="0">
              <a:buNone/>
            </a:pPr>
            <a:r>
              <a:rPr lang="en-US" sz="3000" dirty="0" err="1">
                <a:latin typeface="Consolas"/>
                <a:cs typeface="Consolas"/>
              </a:rPr>
              <a:t>	  i.invoice_date BETWEEN pvh.from AND</a:t>
            </a:r>
          </a:p>
          <a:p>
            <a:pPr marL="82296" indent="0">
              <a:buNone/>
            </a:pPr>
            <a:r>
              <a:rPr lang="en-US" sz="3000" dirty="0" err="1">
                <a:latin typeface="Consolas"/>
                <a:cs typeface="Consolas"/>
              </a:rPr>
              <a:t>		COALESCE(pvh.until, CURRENT_DATE)</a:t>
            </a:r>
            <a:endParaRPr lang="en-US" sz="3000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sz="3000" dirty="0">
                <a:latin typeface="Consolas"/>
                <a:cs typeface="Consolas"/>
              </a:rPr>
              <a:t>GROUP BY i.</a:t>
            </a:r>
            <a:r>
              <a:rPr lang="ro-RO" sz="3000" dirty="0">
                <a:latin typeface="Consolas"/>
                <a:cs typeface="Consolas"/>
              </a:rPr>
              <a:t>invoice_id</a:t>
            </a:r>
            <a:endParaRPr lang="en-US" sz="3000" dirty="0" err="1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3000" dirty="0" err="1">
              <a:latin typeface="Avenir Medium"/>
              <a:cs typeface="Avenir Medium"/>
            </a:endParaRPr>
          </a:p>
          <a:p>
            <a:pPr marL="82296" indent="0">
              <a:buNone/>
            </a:pPr>
            <a:r>
              <a:rPr lang="en-US" sz="3000" dirty="0" err="1">
                <a:latin typeface="Avenir Medium"/>
                <a:cs typeface="Avenir Medium"/>
              </a:rPr>
              <a:t>for all invoices the only available product VAT percent in just the current one (the previous percents are replaced at edit time)</a:t>
            </a:r>
          </a:p>
          <a:p>
            <a:r>
              <a:rPr lang="en-US" sz="3000" dirty="0" err="1">
                <a:latin typeface="Avenir Medium"/>
                <a:cs typeface="Avenir Medium"/>
              </a:rPr>
              <a:t>Consequently older invoices amount in wrong</a:t>
            </a:r>
            <a:endParaRPr lang="ro-RO" sz="3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9951444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Notice</a:t>
            </a:r>
            <a:endParaRPr lang="en-US" sz="360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8458200" cy="5638800"/>
          </a:xfrm>
        </p:spPr>
        <p:txBody>
          <a:bodyPr>
            <a:normAutofit/>
          </a:bodyPr>
          <a:lstStyle/>
          <a:p>
            <a:r>
              <a:rPr lang="ro-RO" sz="3000" dirty="0">
                <a:latin typeface="Avenir Medium"/>
                <a:cs typeface="Avenir Medium"/>
              </a:rPr>
              <a:t>All the Oracle Data Modeler diagrams in this presentation are archived and can be downloaded at:</a:t>
            </a:r>
          </a:p>
          <a:p>
            <a:pPr marL="82296" indent="0">
              <a:buNone/>
            </a:pPr>
            <a:r>
              <a:rPr lang="ro-RO" sz="3000" dirty="0">
                <a:latin typeface="Avenir Medium"/>
                <a:cs typeface="Avenir Medium"/>
                <a:hlinkClick r:id="rId2"/>
              </a:rPr>
              <a:t>https://</a:t>
            </a:r>
            <a:r>
              <a:rPr lang="ro-RO" sz="3000" dirty="0" err="1">
                <a:latin typeface="Avenir Medium"/>
                <a:cs typeface="Avenir Medium"/>
                <a:hlinkClick r:id="rId2"/>
              </a:rPr>
              <a:t>github.com</a:t>
            </a:r>
            <a:r>
              <a:rPr lang="ro-RO" sz="3000" dirty="0">
                <a:latin typeface="Avenir Medium"/>
                <a:cs typeface="Avenir Medium"/>
                <a:hlinkClick r:id="rId2"/>
              </a:rPr>
              <a:t>/marinfotache/Database-Logic-in-Business-Applications/tree/master/04_DB%20Logical%20Design__Denormalization</a:t>
            </a:r>
            <a:endParaRPr lang="ro-RO" sz="30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ro-RO" sz="3000" dirty="0">
              <a:latin typeface="Avenir Medium"/>
              <a:cs typeface="Avenir Medium"/>
            </a:endParaRPr>
          </a:p>
          <a:p>
            <a:r>
              <a:rPr lang="ro-RO" sz="3000" dirty="0" err="1">
                <a:latin typeface="Avenir Medium"/>
                <a:cs typeface="Avenir Medium"/>
              </a:rPr>
              <a:t>Please</a:t>
            </a:r>
            <a:r>
              <a:rPr lang="ro-RO" sz="3000" dirty="0">
                <a:latin typeface="Avenir Medium"/>
                <a:cs typeface="Avenir Medium"/>
              </a:rPr>
              <a:t> </a:t>
            </a:r>
            <a:r>
              <a:rPr lang="ro-RO" sz="3000" dirty="0" err="1">
                <a:latin typeface="Avenir Medium"/>
                <a:cs typeface="Avenir Medium"/>
              </a:rPr>
              <a:t>follow</a:t>
            </a:r>
            <a:r>
              <a:rPr lang="ro-RO" sz="3000" dirty="0">
                <a:latin typeface="Avenir Medium"/>
                <a:cs typeface="Avenir Medium"/>
              </a:rPr>
              <a:t> </a:t>
            </a:r>
            <a:r>
              <a:rPr lang="ro-RO" sz="3000" dirty="0" err="1">
                <a:latin typeface="Avenir Medium"/>
                <a:cs typeface="Avenir Medium"/>
              </a:rPr>
              <a:t>the</a:t>
            </a:r>
            <a:r>
              <a:rPr lang="ro-RO" sz="3000" dirty="0">
                <a:latin typeface="Avenir Medium"/>
                <a:cs typeface="Avenir Medium"/>
              </a:rPr>
              <a:t> </a:t>
            </a:r>
            <a:r>
              <a:rPr lang="ro-RO" sz="3000" dirty="0" err="1">
                <a:latin typeface="Avenir Medium"/>
                <a:cs typeface="Avenir Medium"/>
              </a:rPr>
              <a:t>instructions</a:t>
            </a:r>
            <a:r>
              <a:rPr lang="ro-RO" sz="3000" dirty="0">
                <a:latin typeface="Avenir Medium"/>
                <a:cs typeface="Avenir Medium"/>
              </a:rPr>
              <a:t> in `</a:t>
            </a:r>
            <a:r>
              <a:rPr lang="ro-RO" sz="3000" dirty="0" err="1">
                <a:latin typeface="Avenir Medium"/>
                <a:cs typeface="Avenir Medium"/>
              </a:rPr>
              <a:t>readme.md</a:t>
            </a:r>
            <a:r>
              <a:rPr lang="ro-RO" sz="3000" dirty="0">
                <a:latin typeface="Avenir Medium"/>
                <a:cs typeface="Avenir Medium"/>
              </a:rPr>
              <a:t>` file</a:t>
            </a:r>
          </a:p>
        </p:txBody>
      </p:sp>
    </p:spTree>
    <p:extLst>
      <p:ext uri="{BB962C8B-B14F-4D97-AF65-F5344CB8AC3E}">
        <p14:creationId xmlns:p14="http://schemas.microsoft.com/office/powerpoint/2010/main" val="753811131"/>
      </p:ext>
    </p:ext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01606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764" y="0"/>
            <a:ext cx="8229600" cy="891165"/>
          </a:xfrm>
        </p:spPr>
        <p:txBody>
          <a:bodyPr anchor="ctr">
            <a:normAutofit/>
          </a:bodyPr>
          <a:lstStyle/>
          <a:p>
            <a:pPr algn="ctr"/>
            <a:r>
              <a:rPr lang="ro-RO" sz="3600" b="1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sales1__solution_2</a:t>
            </a:r>
            <a:r>
              <a:rPr lang="ro-RO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 E-R Diagram</a:t>
            </a:r>
            <a:endParaRPr lang="en-US" sz="360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533400" y="4419600"/>
            <a:ext cx="9906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1752600" y="4191000"/>
            <a:ext cx="16764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490793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618" y="0"/>
            <a:ext cx="8229600" cy="94210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sz="3600" b="1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sales1__solution_2</a:t>
            </a:r>
            <a:r>
              <a:rPr lang="ro-RO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 Relational Diagram</a:t>
            </a:r>
            <a:endParaRPr lang="en-US" sz="360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3685"/>
            <a:ext cx="9144000" cy="53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74928"/>
      </p:ext>
    </p:extLst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sz="3600" b="1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sales_1__solution_2</a:t>
            </a:r>
            <a:r>
              <a:rPr lang="ro-RO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 Strengths and Weaknesses</a:t>
            </a:r>
            <a:endParaRPr lang="en-US" sz="360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163781"/>
            <a:ext cx="8797636" cy="5618019"/>
          </a:xfrm>
        </p:spPr>
        <p:txBody>
          <a:bodyPr>
            <a:normAutofit fontScale="85000" lnSpcReduction="20000"/>
          </a:bodyPr>
          <a:lstStyle/>
          <a:p>
            <a:r>
              <a:rPr lang="en-US" sz="3000" dirty="0" err="1">
                <a:latin typeface="Avenir Medium"/>
                <a:cs typeface="Avenir Medium"/>
              </a:rPr>
              <a:t>Strengths</a:t>
            </a:r>
          </a:p>
          <a:p>
            <a:pPr lvl="1"/>
            <a:r>
              <a:rPr lang="en-US" sz="2600" dirty="0" err="1">
                <a:latin typeface="Avenir Medium"/>
                <a:cs typeface="Avenir Medium"/>
              </a:rPr>
              <a:t>Each invoice's amount is computed without errors, no matter how old the invoice is</a:t>
            </a:r>
          </a:p>
          <a:p>
            <a:pPr lvl="1"/>
            <a:r>
              <a:rPr lang="en-US" sz="2600" dirty="0" err="1">
                <a:latin typeface="Avenir Medium"/>
                <a:cs typeface="Avenir Medium"/>
              </a:rPr>
              <a:t>Query for computing invoice amount is fairly simple:</a:t>
            </a:r>
          </a:p>
          <a:p>
            <a:pPr marL="82296" indent="0">
              <a:buNone/>
            </a:pPr>
            <a:r>
              <a:rPr lang="ro-RO" sz="3000" dirty="0">
                <a:latin typeface="Consolas"/>
                <a:cs typeface="Consolas"/>
              </a:rPr>
              <a:t>SELECT i.invoice_id, SUM(</a:t>
            </a:r>
            <a:r>
              <a:rPr lang="en-US" sz="3000" dirty="0">
                <a:latin typeface="Consolas"/>
                <a:cs typeface="Consolas"/>
              </a:rPr>
              <a:t>quantity *</a:t>
            </a:r>
          </a:p>
          <a:p>
            <a:pPr marL="82296" indent="0">
              <a:buNone/>
            </a:pPr>
            <a:r>
              <a:rPr lang="en-US" sz="3000" dirty="0">
                <a:latin typeface="Consolas"/>
                <a:cs typeface="Consolas"/>
              </a:rPr>
              <a:t>  </a:t>
            </a:r>
            <a:r>
              <a:rPr lang="en-US" sz="3000" dirty="0" err="1">
                <a:latin typeface="Consolas"/>
                <a:cs typeface="Consolas"/>
              </a:rPr>
              <a:t>unit_price</a:t>
            </a:r>
            <a:r>
              <a:rPr lang="en-US" sz="3000" dirty="0">
                <a:latin typeface="Consolas"/>
                <a:cs typeface="Consolas"/>
              </a:rPr>
              <a:t> * </a:t>
            </a:r>
            <a:r>
              <a:rPr lang="en-US" sz="3000" dirty="0" err="1">
                <a:latin typeface="Consolas"/>
                <a:cs typeface="Consolas"/>
              </a:rPr>
              <a:t>+ row_VAT</a:t>
            </a:r>
            <a:r>
              <a:rPr lang="en-US" sz="3000" dirty="0">
                <a:latin typeface="Consolas"/>
                <a:cs typeface="Consolas"/>
              </a:rPr>
              <a:t>) AS </a:t>
            </a:r>
            <a:r>
              <a:rPr lang="en-US" sz="3000" dirty="0" err="1">
                <a:latin typeface="Consolas"/>
                <a:cs typeface="Consolas"/>
              </a:rPr>
              <a:t>Amount</a:t>
            </a:r>
            <a:endParaRPr lang="ro-RO" sz="3000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ro-RO" sz="3000" dirty="0">
                <a:latin typeface="Consolas"/>
                <a:cs typeface="Consolas"/>
              </a:rPr>
              <a:t>FROM invoices i </a:t>
            </a:r>
          </a:p>
          <a:p>
            <a:pPr marL="82296" indent="0">
              <a:buNone/>
            </a:pPr>
            <a:r>
              <a:rPr lang="ro-RO" sz="3000" dirty="0">
                <a:latin typeface="Consolas"/>
                <a:cs typeface="Consolas"/>
              </a:rPr>
              <a:t>	INNER JOIN invoice_details id ON</a:t>
            </a:r>
          </a:p>
          <a:p>
            <a:pPr marL="82296" indent="0">
              <a:buNone/>
            </a:pPr>
            <a:r>
              <a:rPr lang="ro-RO" sz="3000" dirty="0">
                <a:latin typeface="Consolas"/>
                <a:cs typeface="Consolas"/>
              </a:rPr>
              <a:t>		i.invoice_id = id.invoice_id </a:t>
            </a:r>
          </a:p>
          <a:p>
            <a:pPr marL="82296" indent="0">
              <a:buNone/>
            </a:pPr>
            <a:r>
              <a:rPr lang="ro-RO" sz="3000" dirty="0">
                <a:latin typeface="Consolas"/>
                <a:cs typeface="Consolas"/>
              </a:rPr>
              <a:t>   	</a:t>
            </a:r>
            <a:r>
              <a:rPr lang="en-US" sz="3000" dirty="0">
                <a:latin typeface="Consolas"/>
                <a:cs typeface="Consolas"/>
              </a:rPr>
              <a:t>GROUP BY i.</a:t>
            </a:r>
            <a:r>
              <a:rPr lang="ro-RO" sz="3000" dirty="0">
                <a:latin typeface="Consolas"/>
                <a:cs typeface="Consolas"/>
              </a:rPr>
              <a:t>invoice_id</a:t>
            </a:r>
            <a:endParaRPr lang="en-US" sz="3000" dirty="0" err="1">
              <a:latin typeface="Avenir Medium"/>
              <a:cs typeface="Avenir Medium"/>
            </a:endParaRPr>
          </a:p>
          <a:p>
            <a:pPr lvl="1">
              <a:buSzPct val="80000"/>
            </a:pPr>
            <a:r>
              <a:rPr lang="en-US" sz="2600" dirty="0" err="1">
                <a:latin typeface="Avenir Medium"/>
                <a:cs typeface="Avenir Medium"/>
              </a:rPr>
              <a:t>No need for a join with table </a:t>
            </a:r>
            <a:r>
              <a:rPr lang="en-US" sz="2600" b="1" dirty="0" err="1">
                <a:latin typeface="Avenir Medium"/>
                <a:cs typeface="Avenir Medium"/>
              </a:rPr>
              <a:t>products</a:t>
            </a:r>
          </a:p>
          <a:p>
            <a:r>
              <a:rPr lang="en-US" sz="3000" dirty="0" err="1">
                <a:latin typeface="Avenir Medium"/>
                <a:cs typeface="Avenir Medium"/>
              </a:rPr>
              <a:t>Weaknesses</a:t>
            </a:r>
          </a:p>
          <a:p>
            <a:pPr lvl="1"/>
            <a:r>
              <a:rPr lang="en-US" sz="2600" dirty="0" err="1">
                <a:latin typeface="Avenir Medium"/>
                <a:cs typeface="Avenir Medium"/>
              </a:rPr>
              <a:t>Product current VAT percent  is not stored (not known)</a:t>
            </a:r>
          </a:p>
          <a:p>
            <a:pPr lvl="1"/>
            <a:r>
              <a:rPr lang="en-US" sz="2600" dirty="0" err="1">
                <a:latin typeface="Avenir Medium"/>
                <a:cs typeface="Avenir Medium"/>
              </a:rPr>
              <a:t>Product current VAT must be typed "manually" each time a product is sold</a:t>
            </a:r>
          </a:p>
        </p:txBody>
      </p:sp>
    </p:spTree>
    <p:extLst>
      <p:ext uri="{BB962C8B-B14F-4D97-AF65-F5344CB8AC3E}">
        <p14:creationId xmlns:p14="http://schemas.microsoft.com/office/powerpoint/2010/main" val="1253129701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491" y="76200"/>
            <a:ext cx="8229600" cy="1521548"/>
          </a:xfrm>
        </p:spPr>
        <p:txBody>
          <a:bodyPr anchor="ctr">
            <a:normAutofit/>
          </a:bodyPr>
          <a:lstStyle/>
          <a:p>
            <a:pPr algn="ctr"/>
            <a:r>
              <a:rPr lang="ro-RO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Other solutions for </a:t>
            </a:r>
            <a:r>
              <a:rPr lang="ro-RO" sz="3600" b="1" dirty="0" err="1">
                <a:latin typeface="American Typewriter"/>
                <a:ea typeface="Arial Unicode MS" panose="020B0604020202020204" pitchFamily="34" charset="-128"/>
                <a:cs typeface="American Typewriter"/>
              </a:rPr>
              <a:t>sales</a:t>
            </a:r>
            <a:r>
              <a:rPr lang="ro-RO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 Database Schema</a:t>
            </a:r>
            <a:endParaRPr lang="en-US" sz="360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29345"/>
            <a:ext cx="7904018" cy="1496291"/>
          </a:xfrm>
        </p:spPr>
        <p:txBody>
          <a:bodyPr>
            <a:normAutofit/>
          </a:bodyPr>
          <a:lstStyle/>
          <a:p>
            <a:r>
              <a:rPr lang="ro-RO" sz="3000" dirty="0">
                <a:latin typeface="Avenir Medium"/>
                <a:cs typeface="Avenir Medium"/>
              </a:rPr>
              <a:t>See next presentation about </a:t>
            </a:r>
            <a:r>
              <a:rPr lang="ro-RO" sz="3000" b="1" dirty="0">
                <a:latin typeface="Avenir Medium"/>
                <a:cs typeface="Avenir Medium"/>
              </a:rPr>
              <a:t>De</a:t>
            </a:r>
            <a:r>
              <a:rPr lang="ro-RO" sz="3000" dirty="0">
                <a:latin typeface="Avenir Medium"/>
                <a:cs typeface="Avenir Medium"/>
              </a:rPr>
              <a:t>- and </a:t>
            </a:r>
            <a:r>
              <a:rPr lang="ro-RO" sz="3000" b="1" dirty="0">
                <a:latin typeface="Avenir Medium"/>
                <a:cs typeface="Avenir Medium"/>
              </a:rPr>
              <a:t>Post</a:t>
            </a:r>
            <a:r>
              <a:rPr lang="ro-RO" sz="3000" dirty="0">
                <a:latin typeface="Avenir Medium"/>
                <a:cs typeface="Avenir Medium"/>
              </a:rPr>
              <a:t>-</a:t>
            </a:r>
            <a:r>
              <a:rPr lang="ro-RO" sz="3000" b="1" dirty="0">
                <a:latin typeface="Avenir Medium"/>
                <a:cs typeface="Avenir Medium"/>
              </a:rPr>
              <a:t>Normalization</a:t>
            </a:r>
            <a:endParaRPr lang="en-US" sz="3000" b="1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64313292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40436" cy="789709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univ_info_sys_2</a:t>
            </a:r>
            <a:r>
              <a:rPr lang="en-US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 E-R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595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239940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3600" b="1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univ_info_sys_2 </a:t>
            </a:r>
            <a:r>
              <a:rPr lang="en-US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vs.</a:t>
            </a:r>
            <a:r>
              <a:rPr lang="en-US" sz="3600" b="1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 univ_info_sys_1</a:t>
            </a:r>
            <a:r>
              <a:rPr lang="en-US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74618"/>
            <a:ext cx="8610600" cy="5583382"/>
          </a:xfrm>
        </p:spPr>
        <p:txBody>
          <a:bodyPr>
            <a:normAutofit fontScale="85000" lnSpcReduction="20000"/>
          </a:bodyPr>
          <a:lstStyle/>
          <a:p>
            <a:r>
              <a:rPr lang="ro-RO" sz="3000" dirty="0">
                <a:latin typeface="Avenir Medium"/>
                <a:cs typeface="Avenir Medium"/>
              </a:rPr>
              <a:t>Academic scheduler available for all academic years</a:t>
            </a:r>
          </a:p>
          <a:p>
            <a:r>
              <a:rPr lang="ro-RO" sz="3000" dirty="0">
                <a:latin typeface="Avenir Medium"/>
                <a:cs typeface="Avenir Medium"/>
              </a:rPr>
              <a:t>History of:</a:t>
            </a:r>
          </a:p>
          <a:p>
            <a:pPr lvl="1"/>
            <a:r>
              <a:rPr lang="ro-RO" sz="2600" dirty="0">
                <a:latin typeface="Avenir Medium"/>
                <a:cs typeface="Avenir Medium"/>
              </a:rPr>
              <a:t>Number of credits for each course on every academic year</a:t>
            </a:r>
          </a:p>
          <a:p>
            <a:pPr lvl="1"/>
            <a:r>
              <a:rPr lang="ro-RO" sz="2600" dirty="0">
                <a:latin typeface="Avenir Medium"/>
                <a:cs typeface="Avenir Medium"/>
              </a:rPr>
              <a:t>Student scholarship amounts</a:t>
            </a:r>
          </a:p>
          <a:p>
            <a:pPr lvl="1"/>
            <a:r>
              <a:rPr lang="ro-RO" sz="2600" dirty="0">
                <a:latin typeface="Avenir Medium"/>
                <a:cs typeface="Avenir Medium"/>
              </a:rPr>
              <a:t>Academic holidays</a:t>
            </a:r>
          </a:p>
          <a:p>
            <a:r>
              <a:rPr lang="ro-RO" sz="3000" dirty="0">
                <a:latin typeface="Avenir Medium"/>
                <a:cs typeface="Avenir Medium"/>
              </a:rPr>
              <a:t>Tracks of variable and "steady" (that fall each day on every year – e.g. Christmas) national and religious holidays</a:t>
            </a:r>
          </a:p>
          <a:p>
            <a:r>
              <a:rPr lang="ro-RO" sz="3000" dirty="0">
                <a:latin typeface="Avenir Medium"/>
                <a:cs typeface="Avenir Medium"/>
              </a:rPr>
              <a:t>Common bachelor study groups are separated from programme's main groups of study</a:t>
            </a:r>
          </a:p>
          <a:p>
            <a:r>
              <a:rPr lang="ro-RO" sz="3000" dirty="0">
                <a:latin typeface="Avenir Medium"/>
                <a:cs typeface="Avenir Medium"/>
              </a:rPr>
              <a:t>We now which study groups count for what programme</a:t>
            </a:r>
          </a:p>
          <a:p>
            <a:r>
              <a:rPr lang="ro-RO" sz="3000" dirty="0">
                <a:latin typeface="Avenir Medium"/>
                <a:cs typeface="Avenir Medium"/>
              </a:rPr>
              <a:t>Each study group is linked to an academic year</a:t>
            </a:r>
          </a:p>
          <a:p>
            <a:r>
              <a:rPr lang="ro-RO" sz="3000" dirty="0">
                <a:latin typeface="Avenir Medium"/>
                <a:cs typeface="Avenir Medium"/>
              </a:rPr>
              <a:t>Lecture groups are recorded as associated to study groups</a:t>
            </a:r>
          </a:p>
        </p:txBody>
      </p:sp>
    </p:spTree>
    <p:extLst>
      <p:ext uri="{BB962C8B-B14F-4D97-AF65-F5344CB8AC3E}">
        <p14:creationId xmlns:p14="http://schemas.microsoft.com/office/powerpoint/2010/main" val="1831106634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3600" b="1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univ_info_sys_2 </a:t>
            </a:r>
            <a:r>
              <a:rPr lang="en-US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vs.</a:t>
            </a:r>
            <a:r>
              <a:rPr lang="en-US" sz="3600" b="1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 univ_info_sys_1</a:t>
            </a:r>
            <a:r>
              <a:rPr lang="en-US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 Improvements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88473"/>
            <a:ext cx="8534399" cy="5493327"/>
          </a:xfrm>
        </p:spPr>
        <p:txBody>
          <a:bodyPr>
            <a:normAutofit fontScale="77500" lnSpcReduction="20000"/>
          </a:bodyPr>
          <a:lstStyle/>
          <a:p>
            <a:r>
              <a:rPr lang="ro-RO" sz="3000" dirty="0">
                <a:latin typeface="Avenir Medium"/>
                <a:cs typeface="Avenir Medium"/>
              </a:rPr>
              <a:t>For each faculty member all the taught courses are tracked</a:t>
            </a:r>
          </a:p>
          <a:p>
            <a:r>
              <a:rPr lang="ro-RO" sz="3000" dirty="0">
                <a:latin typeface="Avenir Medium"/>
                <a:cs typeface="Avenir Medium"/>
              </a:rPr>
              <a:t>Also for each course we know every lecture group and who taught it in corresponding academic year</a:t>
            </a:r>
          </a:p>
          <a:p>
            <a:r>
              <a:rPr lang="ro-RO" sz="3000" dirty="0">
                <a:latin typeface="Avenir Medium"/>
                <a:cs typeface="Avenir Medium"/>
              </a:rPr>
              <a:t>Exams are recorded on each lecture group, not on every students</a:t>
            </a:r>
          </a:p>
          <a:p>
            <a:r>
              <a:rPr lang="ro-RO" sz="3000" dirty="0">
                <a:latin typeface="Avenir Medium"/>
                <a:cs typeface="Avenir Medium"/>
              </a:rPr>
              <a:t>Assessment is separated from exams (refers to a student)</a:t>
            </a:r>
          </a:p>
          <a:p>
            <a:r>
              <a:rPr lang="ro-RO" sz="3000" dirty="0">
                <a:latin typeface="Avenir Medium"/>
                <a:cs typeface="Avenir Medium"/>
              </a:rPr>
              <a:t>There is a separation between general data about students (name, genre, address) and basic information about his enrollments; consequently, it is possible to find out which bachelor, master of ph.d. programmes the student was enrolled in  </a:t>
            </a:r>
          </a:p>
          <a:p>
            <a:r>
              <a:rPr lang="ro-RO" sz="3000" dirty="0">
                <a:latin typeface="Avenir Medium"/>
                <a:cs typeface="Avenir Medium"/>
              </a:rPr>
              <a:t>Morever, it is possible all the student track, whith some limitations</a:t>
            </a:r>
          </a:p>
          <a:p>
            <a:pPr lvl="1"/>
            <a:r>
              <a:rPr lang="en-US" dirty="0" err="1">
                <a:latin typeface="Avenir Medium"/>
                <a:cs typeface="Avenir Medium"/>
              </a:rPr>
              <a:t>Student cannot enroll two programmes simultaneously</a:t>
            </a:r>
          </a:p>
          <a:p>
            <a:pPr lvl="1"/>
            <a:r>
              <a:rPr lang="en-US" dirty="0" err="1">
                <a:latin typeface="Avenir Medium"/>
                <a:cs typeface="Avenir Medium"/>
              </a:rPr>
              <a:t>Student cannot change his programmes within an academic year</a:t>
            </a:r>
          </a:p>
          <a:p>
            <a:pPr lvl="1"/>
            <a:r>
              <a:rPr lang="en-US" dirty="0" err="1">
                <a:latin typeface="Avenir Medium"/>
                <a:cs typeface="Avenir Medium"/>
              </a:rPr>
              <a:t>Scholarship is granted yearly</a:t>
            </a:r>
          </a:p>
        </p:txBody>
      </p:sp>
    </p:spTree>
    <p:extLst>
      <p:ext uri="{BB962C8B-B14F-4D97-AF65-F5344CB8AC3E}">
        <p14:creationId xmlns:p14="http://schemas.microsoft.com/office/powerpoint/2010/main" val="2114163047"/>
      </p:ext>
    </p:ext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univ_info_sys_2</a:t>
            </a:r>
            <a:r>
              <a:rPr lang="en-US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 Main</a:t>
            </a:r>
            <a:r>
              <a:rPr lang="en-US" sz="3600" b="1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 </a:t>
            </a:r>
            <a:r>
              <a:rPr lang="en-US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Weaknesses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8534400" cy="5715000"/>
          </a:xfrm>
        </p:spPr>
        <p:txBody>
          <a:bodyPr>
            <a:normAutofit fontScale="92500" lnSpcReduction="20000"/>
          </a:bodyPr>
          <a:lstStyle/>
          <a:p>
            <a:r>
              <a:rPr lang="ro-RO" sz="3000" dirty="0">
                <a:latin typeface="Avenir Medium"/>
                <a:cs typeface="Avenir Medium"/>
              </a:rPr>
              <a:t>Students cannot </a:t>
            </a:r>
            <a:r>
              <a:rPr lang="ro-RO" sz="3000" dirty="0" err="1">
                <a:latin typeface="Avenir Medium"/>
                <a:cs typeface="Avenir Medium"/>
              </a:rPr>
              <a:t>enroll</a:t>
            </a:r>
            <a:r>
              <a:rPr lang="ro-RO" sz="3000" dirty="0">
                <a:latin typeface="Avenir Medium"/>
                <a:cs typeface="Avenir Medium"/>
              </a:rPr>
              <a:t> </a:t>
            </a:r>
            <a:r>
              <a:rPr lang="ro-RO" sz="3000" dirty="0" err="1">
                <a:latin typeface="Avenir Medium"/>
                <a:cs typeface="Avenir Medium"/>
              </a:rPr>
              <a:t>simultaneously</a:t>
            </a:r>
            <a:r>
              <a:rPr lang="ro-RO" sz="3000" dirty="0">
                <a:latin typeface="Avenir Medium"/>
                <a:cs typeface="Avenir Medium"/>
              </a:rPr>
              <a:t> </a:t>
            </a:r>
            <a:r>
              <a:rPr lang="ro-RO" sz="3000" dirty="0" err="1">
                <a:latin typeface="Avenir Medium"/>
                <a:cs typeface="Avenir Medium"/>
              </a:rPr>
              <a:t>into</a:t>
            </a:r>
            <a:r>
              <a:rPr lang="ro-RO" sz="3000" dirty="0">
                <a:latin typeface="Avenir Medium"/>
                <a:cs typeface="Avenir Medium"/>
              </a:rPr>
              <a:t> </a:t>
            </a:r>
            <a:r>
              <a:rPr lang="ro-RO" sz="3000" dirty="0" err="1">
                <a:latin typeface="Avenir Medium"/>
                <a:cs typeface="Avenir Medium"/>
              </a:rPr>
              <a:t>two</a:t>
            </a:r>
            <a:r>
              <a:rPr lang="ro-RO" sz="3000" dirty="0">
                <a:latin typeface="Avenir Medium"/>
                <a:cs typeface="Avenir Medium"/>
              </a:rPr>
              <a:t> </a:t>
            </a:r>
            <a:r>
              <a:rPr lang="ro-RO" sz="3000" dirty="0" err="1">
                <a:latin typeface="Avenir Medium"/>
                <a:cs typeface="Avenir Medium"/>
              </a:rPr>
              <a:t>programmes</a:t>
            </a:r>
            <a:r>
              <a:rPr lang="ro-RO" sz="3000" dirty="0">
                <a:latin typeface="Avenir Medium"/>
                <a:cs typeface="Avenir Medium"/>
              </a:rPr>
              <a:t> (</a:t>
            </a:r>
            <a:r>
              <a:rPr lang="ro-RO" sz="3000" dirty="0" err="1">
                <a:latin typeface="Avenir Medium"/>
                <a:cs typeface="Avenir Medium"/>
              </a:rPr>
              <a:t>not</a:t>
            </a:r>
            <a:r>
              <a:rPr lang="ro-RO" sz="3000" dirty="0">
                <a:latin typeface="Avenir Medium"/>
                <a:cs typeface="Avenir Medium"/>
              </a:rPr>
              <a:t> a </a:t>
            </a:r>
            <a:r>
              <a:rPr lang="ro-RO" sz="3000" dirty="0" err="1">
                <a:latin typeface="Avenir Medium"/>
                <a:cs typeface="Avenir Medium"/>
              </a:rPr>
              <a:t>quite</a:t>
            </a:r>
            <a:r>
              <a:rPr lang="ro-RO" sz="3000" dirty="0">
                <a:latin typeface="Avenir Medium"/>
                <a:cs typeface="Avenir Medium"/>
              </a:rPr>
              <a:t> </a:t>
            </a:r>
            <a:r>
              <a:rPr lang="ro-RO" sz="3000" dirty="0" err="1">
                <a:latin typeface="Avenir Medium"/>
                <a:cs typeface="Avenir Medium"/>
              </a:rPr>
              <a:t>often</a:t>
            </a:r>
            <a:r>
              <a:rPr lang="ro-RO" sz="3000" dirty="0">
                <a:latin typeface="Avenir Medium"/>
                <a:cs typeface="Avenir Medium"/>
              </a:rPr>
              <a:t> </a:t>
            </a:r>
            <a:r>
              <a:rPr lang="ro-RO" sz="3000" dirty="0" err="1">
                <a:latin typeface="Avenir Medium"/>
                <a:cs typeface="Avenir Medium"/>
              </a:rPr>
              <a:t>situation</a:t>
            </a:r>
            <a:r>
              <a:rPr lang="ro-RO" sz="3000" dirty="0">
                <a:latin typeface="Avenir Medium"/>
                <a:cs typeface="Avenir Medium"/>
              </a:rPr>
              <a:t>, but </a:t>
            </a:r>
            <a:r>
              <a:rPr lang="ro-RO" sz="3000" dirty="0" err="1">
                <a:latin typeface="Avenir Medium"/>
                <a:cs typeface="Avenir Medium"/>
              </a:rPr>
              <a:t>possible</a:t>
            </a:r>
            <a:r>
              <a:rPr lang="ro-RO" sz="3000" dirty="0">
                <a:latin typeface="Avenir Medium"/>
                <a:cs typeface="Avenir Medium"/>
              </a:rPr>
              <a:t>)</a:t>
            </a:r>
          </a:p>
          <a:p>
            <a:r>
              <a:rPr lang="ro-RO" sz="3000" dirty="0">
                <a:latin typeface="Avenir Medium"/>
                <a:cs typeface="Avenir Medium"/>
              </a:rPr>
              <a:t>It is not possible if students "graduated" (passed the majority of the courses) a study year and can be enrolled in the next study year</a:t>
            </a:r>
          </a:p>
          <a:p>
            <a:r>
              <a:rPr lang="ro-RO" sz="3000" dirty="0">
                <a:latin typeface="Avenir Medium"/>
                <a:cs typeface="Avenir Medium"/>
              </a:rPr>
              <a:t>We cannot find the "lagged" courses (courses postponed the next academic years, even the student advanced in the next study year)</a:t>
            </a:r>
          </a:p>
          <a:p>
            <a:r>
              <a:rPr lang="ro-RO" sz="3000" dirty="0">
                <a:latin typeface="Avenir Medium"/>
                <a:cs typeface="Avenir Medium"/>
              </a:rPr>
              <a:t>We cannot find out which courses are compulsory and which electives</a:t>
            </a:r>
          </a:p>
          <a:p>
            <a:r>
              <a:rPr lang="ro-RO" sz="3000" dirty="0">
                <a:latin typeface="Avenir Medium"/>
                <a:cs typeface="Avenir Medium"/>
              </a:rPr>
              <a:t>No track of elective courses packages</a:t>
            </a:r>
          </a:p>
          <a:p>
            <a:r>
              <a:rPr lang="ro-RO" sz="3000" dirty="0">
                <a:latin typeface="Avenir Medium"/>
                <a:cs typeface="Avenir Medium"/>
              </a:rPr>
              <a:t>No track of non-final assessment</a:t>
            </a:r>
          </a:p>
          <a:p>
            <a:r>
              <a:rPr lang="ro-RO" sz="3000" dirty="0">
                <a:latin typeface="Avenir Medium"/>
                <a:cs typeface="Avenir Medium"/>
              </a:rPr>
              <a:t>Semestrial or yearly grade averages are impossible to compute</a:t>
            </a:r>
          </a:p>
          <a:p>
            <a:endParaRPr lang="ro-RO" sz="3000" dirty="0">
              <a:latin typeface="Avenir Medium"/>
              <a:cs typeface="Avenir Medium"/>
            </a:endParaRPr>
          </a:p>
          <a:p>
            <a:endParaRPr lang="en-US" sz="3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38263044"/>
      </p:ext>
    </p:extLst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763000" cy="1600200"/>
          </a:xfrm>
        </p:spPr>
        <p:txBody>
          <a:bodyPr anchor="ctr">
            <a:normAutofit/>
          </a:bodyPr>
          <a:lstStyle/>
          <a:p>
            <a:pPr algn="ctr"/>
            <a:r>
              <a:rPr lang="ro-RO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Main Resource on Database Schema Temporal </a:t>
            </a:r>
            <a:r>
              <a:rPr lang="ro-RO" sz="3600" dirty="0" err="1">
                <a:latin typeface="American Typewriter"/>
                <a:ea typeface="Arial Unicode MS" panose="020B0604020202020204" pitchFamily="34" charset="-128"/>
                <a:cs typeface="American Typewriter"/>
              </a:rPr>
              <a:t>Validity</a:t>
            </a:r>
            <a:r>
              <a:rPr lang="ro-RO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 (in Romanian)</a:t>
            </a:r>
            <a:endParaRPr lang="en-US" sz="360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057400"/>
            <a:ext cx="8229600" cy="4800600"/>
          </a:xfrm>
        </p:spPr>
        <p:txBody>
          <a:bodyPr>
            <a:normAutofit/>
          </a:bodyPr>
          <a:lstStyle/>
          <a:p>
            <a:r>
              <a:rPr lang="ro-RO" sz="3000" dirty="0">
                <a:latin typeface="Avenir Medium"/>
                <a:cs typeface="Avenir Medium"/>
                <a:hlinkClick r:id="rId3"/>
              </a:rPr>
              <a:t>https://github.com/marinfotache/Database-Logic-in-Business-Applications/blob</a:t>
            </a:r>
            <a:r>
              <a:rPr lang="ro-RO" sz="3000">
                <a:latin typeface="Avenir Medium"/>
                <a:cs typeface="Avenir Medium"/>
                <a:hlinkClick r:id="rId3"/>
              </a:rPr>
              <a:t>/master/Proiectarea%20bazelor%20de%20date.%20Normalizare%20si%20post-normalizare%202005/PBD2005_Cap10_Temporalitate.pdf</a:t>
            </a:r>
            <a:endParaRPr lang="ro-RO" sz="3000">
              <a:latin typeface="Avenir Medium"/>
              <a:cs typeface="Avenir Medium"/>
            </a:endParaRPr>
          </a:p>
          <a:p>
            <a:endParaRPr lang="ro-RO" sz="30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ro-RO" sz="3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52360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366"/>
            <a:ext cx="82296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 err="1">
                <a:latin typeface="American Typewriter"/>
                <a:ea typeface="Arial Unicode MS" panose="020B0604020202020204" pitchFamily="34" charset="-128"/>
                <a:cs typeface="American Typewriter"/>
              </a:rPr>
              <a:t>Temporal Reliabily of a Schema</a:t>
            </a:r>
            <a:endParaRPr lang="en-US" sz="360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0872"/>
            <a:ext cx="8534400" cy="5417127"/>
          </a:xfrm>
        </p:spPr>
        <p:txBody>
          <a:bodyPr>
            <a:normAutofit fontScale="92500" lnSpcReduction="10000"/>
          </a:bodyPr>
          <a:lstStyle/>
          <a:p>
            <a:r>
              <a:rPr lang="ro-RO" sz="3000" dirty="0">
                <a:latin typeface="Avenir Medium"/>
                <a:cs typeface="Avenir Medium"/>
              </a:rPr>
              <a:t>Most databases texbooks deal exclusively with schema incoporationg just current state of transactions, processes, etc.</a:t>
            </a:r>
          </a:p>
          <a:p>
            <a:r>
              <a:rPr lang="ro-RO" sz="3000" dirty="0">
                <a:latin typeface="Avenir Medium"/>
                <a:cs typeface="Avenir Medium"/>
              </a:rPr>
              <a:t>This problem is also visible in:</a:t>
            </a:r>
          </a:p>
          <a:p>
            <a:pPr lvl="1"/>
            <a:r>
              <a:rPr lang="ro-RO" sz="2600" dirty="0">
                <a:latin typeface="Avenir Medium"/>
                <a:cs typeface="Avenir Medium"/>
              </a:rPr>
              <a:t>OO modeling (class diagrams)</a:t>
            </a:r>
          </a:p>
          <a:p>
            <a:pPr lvl="1"/>
            <a:r>
              <a:rPr lang="ro-RO" sz="2600" dirty="0">
                <a:latin typeface="Avenir Medium"/>
                <a:cs typeface="Avenir Medium"/>
              </a:rPr>
              <a:t>Real-world application database schemas</a:t>
            </a:r>
          </a:p>
          <a:p>
            <a:r>
              <a:rPr lang="ro-RO" sz="3000" dirty="0">
                <a:latin typeface="Avenir Medium"/>
                <a:cs typeface="Avenir Medium"/>
              </a:rPr>
              <a:t>Facets of DB temporal reliability</a:t>
            </a:r>
            <a:r>
              <a:rPr lang="en-US" sz="3000" dirty="0">
                <a:latin typeface="Avenir Medium"/>
                <a:cs typeface="Avenir Medium"/>
              </a:rPr>
              <a:t>:</a:t>
            </a:r>
            <a:endParaRPr lang="ro-RO" sz="3000" dirty="0">
              <a:latin typeface="Avenir Medium"/>
              <a:cs typeface="Avenir Medium"/>
            </a:endParaRPr>
          </a:p>
          <a:p>
            <a:pPr lvl="1"/>
            <a:r>
              <a:rPr lang="ro-RO" sz="2600" dirty="0">
                <a:latin typeface="Avenir Medium"/>
                <a:cs typeface="Avenir Medium"/>
              </a:rPr>
              <a:t>Given current DB schema, in next (say) ten years the extracted information will be reliable?</a:t>
            </a:r>
          </a:p>
          <a:p>
            <a:pPr lvl="1"/>
            <a:r>
              <a:rPr lang="ro-RO" sz="2600" dirty="0">
                <a:latin typeface="Avenir Medium"/>
                <a:cs typeface="Avenir Medium"/>
              </a:rPr>
              <a:t>What type of data changes must be tracked?</a:t>
            </a:r>
          </a:p>
          <a:p>
            <a:pPr lvl="1"/>
            <a:r>
              <a:rPr lang="ro-RO" sz="2600" dirty="0">
                <a:latin typeface="Avenir Medium"/>
                <a:cs typeface="Avenir Medium"/>
              </a:rPr>
              <a:t>Would be necessary (sometimes in the future) to restore the database state at a certain (sometimes far before) point in time ? </a:t>
            </a:r>
            <a:endParaRPr lang="en-US" sz="26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68432087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909" y="0"/>
            <a:ext cx="82296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sales_1</a:t>
            </a:r>
            <a:r>
              <a:rPr lang="en-US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 Schema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799"/>
            <a:ext cx="8465124" cy="5791201"/>
          </a:xfrm>
        </p:spPr>
        <p:txBody>
          <a:bodyPr>
            <a:normAutofit fontScale="77500" lnSpcReduction="20000"/>
          </a:bodyPr>
          <a:lstStyle/>
          <a:p>
            <a:r>
              <a:rPr lang="ro-RO" sz="3000" dirty="0">
                <a:latin typeface="Avenir Medium"/>
                <a:cs typeface="Avenir Medium"/>
              </a:rPr>
              <a:t>Pretty close to the version of schema discussed in </a:t>
            </a:r>
            <a:r>
              <a:rPr lang="ro-RO" sz="3000" i="1" dirty="0">
                <a:latin typeface="Avenir Medium"/>
                <a:cs typeface="Avenir Medium"/>
              </a:rPr>
              <a:t>Databases 1</a:t>
            </a:r>
            <a:r>
              <a:rPr lang="ro-RO" sz="3000" dirty="0">
                <a:latin typeface="Avenir Medium"/>
                <a:cs typeface="Avenir Medium"/>
              </a:rPr>
              <a:t> course (bachelor)</a:t>
            </a:r>
          </a:p>
          <a:p>
            <a:r>
              <a:rPr lang="ro-RO" sz="3000" dirty="0">
                <a:latin typeface="Avenir Medium"/>
                <a:cs typeface="Avenir Medium"/>
              </a:rPr>
              <a:t>Presented in the vast mojority of databases texbooks (tables ORDERS, ITEMS, ORDER_ITEMS, ...)</a:t>
            </a:r>
          </a:p>
          <a:p>
            <a:r>
              <a:rPr lang="ro-RO" sz="3000" dirty="0">
                <a:latin typeface="Avenir Medium"/>
                <a:cs typeface="Avenir Medium"/>
              </a:rPr>
              <a:t>Schema is severily simplified, since important information lack</a:t>
            </a:r>
            <a:r>
              <a:rPr lang="en-US" sz="3000" dirty="0">
                <a:latin typeface="Avenir Medium"/>
                <a:cs typeface="Avenir Medium"/>
              </a:rPr>
              <a:t>:</a:t>
            </a:r>
          </a:p>
          <a:p>
            <a:pPr lvl="1"/>
            <a:r>
              <a:rPr lang="en-US" sz="2600" dirty="0" err="1">
                <a:latin typeface="Avenir Medium"/>
                <a:cs typeface="Avenir Medium"/>
              </a:rPr>
              <a:t>Service sales (in many cases that appear in the invoices are both products and services</a:t>
            </a:r>
            <a:r>
              <a:rPr lang="ro-RO" sz="2600" dirty="0">
                <a:latin typeface="Avenir Medium"/>
                <a:cs typeface="Avenir Medium"/>
              </a:rPr>
              <a:t>)</a:t>
            </a:r>
          </a:p>
          <a:p>
            <a:pPr lvl="1"/>
            <a:r>
              <a:rPr lang="ro-RO" sz="2600" dirty="0">
                <a:latin typeface="Avenir Medium"/>
                <a:cs typeface="Avenir Medium"/>
              </a:rPr>
              <a:t>Discounts</a:t>
            </a:r>
          </a:p>
          <a:p>
            <a:pPr lvl="1"/>
            <a:r>
              <a:rPr lang="ro-RO" sz="2600" dirty="0">
                <a:latin typeface="Avenir Medium"/>
                <a:cs typeface="Avenir Medium"/>
              </a:rPr>
              <a:t>Cancelled invoices</a:t>
            </a:r>
          </a:p>
          <a:p>
            <a:pPr lvl="1"/>
            <a:r>
              <a:rPr lang="ro-RO" sz="2600" dirty="0">
                <a:latin typeface="Avenir Medium"/>
                <a:cs typeface="Avenir Medium"/>
              </a:rPr>
              <a:t>Refusals</a:t>
            </a:r>
          </a:p>
          <a:p>
            <a:pPr lvl="1"/>
            <a:r>
              <a:rPr lang="ro-RO" sz="2600" dirty="0">
                <a:latin typeface="Avenir Medium"/>
                <a:cs typeface="Avenir Medium"/>
              </a:rPr>
              <a:t>Payment in advance</a:t>
            </a:r>
          </a:p>
          <a:p>
            <a:pPr lvl="1"/>
            <a:r>
              <a:rPr lang="ro-RO" sz="2600" dirty="0">
                <a:latin typeface="Avenir Medium"/>
                <a:cs typeface="Avenir Medium"/>
              </a:rPr>
              <a:t>Penalties, etc.</a:t>
            </a:r>
          </a:p>
          <a:p>
            <a:r>
              <a:rPr lang="ro-RO" sz="3000" dirty="0">
                <a:latin typeface="Avenir Medium"/>
                <a:cs typeface="Avenir Medium"/>
              </a:rPr>
              <a:t>On the short term, the schema appears valid (in this case, short term means until VAT percentages are changed)</a:t>
            </a:r>
          </a:p>
          <a:p>
            <a:endParaRPr lang="en-US" sz="3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23061284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sz="3600" b="1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sales_1</a:t>
            </a:r>
            <a:r>
              <a:rPr lang="ro-RO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 E-R Diagram – Barker Notation</a:t>
            </a:r>
            <a:endParaRPr lang="en-US" sz="360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44000" cy="601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32009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898"/>
            <a:ext cx="8915400" cy="64931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8100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sz="3600" b="1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sales_1</a:t>
            </a:r>
            <a:r>
              <a:rPr lang="ro-RO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 E-R Diagram – Bachman Notation</a:t>
            </a:r>
            <a:endParaRPr lang="en-US" sz="360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35479969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sz="3600" b="1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sales_1</a:t>
            </a:r>
            <a:r>
              <a:rPr lang="ro-RO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 E-R Diagram – Information Engineering Notation</a:t>
            </a:r>
            <a:endParaRPr lang="en-US" sz="360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16125"/>
            <a:ext cx="9067800" cy="594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666791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73DE27-C101-2846-91EA-4600CB986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03"/>
            <a:ext cx="9144000" cy="6828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20114377">
            <a:off x="-789206" y="4123349"/>
            <a:ext cx="3429000" cy="171438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sz="3600" b="1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sales_1</a:t>
            </a:r>
            <a:r>
              <a:rPr lang="ro-RO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 Relational Diagram</a:t>
            </a:r>
            <a:endParaRPr lang="en-US" sz="360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</p:spTree>
    <p:extLst>
      <p:ext uri="{BB962C8B-B14F-4D97-AF65-F5344CB8AC3E}">
        <p14:creationId xmlns:p14="http://schemas.microsoft.com/office/powerpoint/2010/main" val="3474396828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sz="3600" b="1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sales_1</a:t>
            </a:r>
            <a:r>
              <a:rPr lang="ro-RO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 Schema </a:t>
            </a:r>
            <a:r>
              <a:rPr lang="en-US" sz="360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is NOT Valid!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163781"/>
            <a:ext cx="8797636" cy="5618019"/>
          </a:xfrm>
        </p:spPr>
        <p:txBody>
          <a:bodyPr>
            <a:normAutofit fontScale="77500" lnSpcReduction="20000"/>
          </a:bodyPr>
          <a:lstStyle/>
          <a:p>
            <a:r>
              <a:rPr lang="ro-RO" sz="3000" dirty="0">
                <a:latin typeface="Avenir Medium"/>
                <a:cs typeface="Avenir Medium"/>
              </a:rPr>
              <a:t>After a while (a couple of years) the VAT percents applied and products sales is changed (for some product categories or </a:t>
            </a:r>
            <a:r>
              <a:rPr lang="en-US" sz="3000" dirty="0">
                <a:latin typeface="Avenir Medium"/>
                <a:cs typeface="Avenir Medium"/>
              </a:rPr>
              <a:t>for all </a:t>
            </a:r>
            <a:r>
              <a:rPr lang="en-US" sz="3000" dirty="0" err="1">
                <a:latin typeface="Avenir Medium"/>
                <a:cs typeface="Avenir Medium"/>
              </a:rPr>
              <a:t>products</a:t>
            </a:r>
            <a:r>
              <a:rPr lang="ro-RO" sz="3000" dirty="0">
                <a:latin typeface="Avenir Medium"/>
                <a:cs typeface="Avenir Medium"/>
              </a:rPr>
              <a:t>) </a:t>
            </a:r>
          </a:p>
          <a:p>
            <a:r>
              <a:rPr lang="en-US" sz="3000" dirty="0" err="1">
                <a:latin typeface="Avenir Medium"/>
                <a:cs typeface="Avenir Medium"/>
              </a:rPr>
              <a:t>Since invoice amount is</a:t>
            </a:r>
            <a:r>
              <a:rPr lang="en-US" sz="3000" dirty="0">
                <a:latin typeface="Avenir Medium"/>
                <a:cs typeface="Avenir Medium"/>
              </a:rPr>
              <a:t>:</a:t>
            </a:r>
            <a:endParaRPr lang="ro-RO" sz="3000" dirty="0">
              <a:latin typeface="Avenir Medium"/>
              <a:cs typeface="Avenir Medium"/>
            </a:endParaRPr>
          </a:p>
          <a:p>
            <a:pPr marL="82296" indent="0">
              <a:buNone/>
            </a:pPr>
            <a:r>
              <a:rPr lang="ro-RO" sz="3000" dirty="0">
                <a:latin typeface="Consolas"/>
                <a:cs typeface="Consolas"/>
              </a:rPr>
              <a:t>SELECT invoice_id, SUM(</a:t>
            </a:r>
            <a:r>
              <a:rPr lang="en-US" sz="3000" dirty="0">
                <a:latin typeface="Consolas"/>
                <a:cs typeface="Consolas"/>
              </a:rPr>
              <a:t>quantity *</a:t>
            </a:r>
          </a:p>
          <a:p>
            <a:pPr marL="82296" indent="0">
              <a:buNone/>
            </a:pPr>
            <a:r>
              <a:rPr lang="en-US" sz="3000" dirty="0">
                <a:latin typeface="Consolas"/>
                <a:cs typeface="Consolas"/>
              </a:rPr>
              <a:t>  </a:t>
            </a:r>
            <a:r>
              <a:rPr lang="en-US" sz="3000" dirty="0" err="1">
                <a:latin typeface="Consolas"/>
                <a:cs typeface="Consolas"/>
              </a:rPr>
              <a:t>unit_price</a:t>
            </a:r>
            <a:r>
              <a:rPr lang="en-US" sz="3000" dirty="0">
                <a:latin typeface="Consolas"/>
                <a:cs typeface="Consolas"/>
              </a:rPr>
              <a:t> * (</a:t>
            </a:r>
            <a:r>
              <a:rPr lang="en-US" sz="3000" dirty="0" err="1">
                <a:latin typeface="Consolas"/>
                <a:cs typeface="Consolas"/>
              </a:rPr>
              <a:t>1 + VAT_percent</a:t>
            </a:r>
            <a:r>
              <a:rPr lang="en-US" sz="3000" dirty="0">
                <a:latin typeface="Consolas"/>
                <a:cs typeface="Consolas"/>
              </a:rPr>
              <a:t>)) AS </a:t>
            </a:r>
            <a:r>
              <a:rPr lang="en-US" sz="3000" dirty="0" err="1">
                <a:latin typeface="Consolas"/>
                <a:cs typeface="Consolas"/>
              </a:rPr>
              <a:t>Amount</a:t>
            </a:r>
            <a:endParaRPr lang="ro-RO" sz="3000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ro-RO" sz="3000" dirty="0">
                <a:latin typeface="Consolas"/>
                <a:cs typeface="Consolas"/>
              </a:rPr>
              <a:t>FROM invoice_details id </a:t>
            </a:r>
          </a:p>
          <a:p>
            <a:pPr marL="82296" indent="0">
              <a:buNone/>
            </a:pPr>
            <a:r>
              <a:rPr lang="ro-RO" sz="3000" dirty="0">
                <a:latin typeface="Consolas"/>
                <a:cs typeface="Consolas"/>
              </a:rPr>
              <a:t>   INNER JOIN products p ON</a:t>
            </a:r>
          </a:p>
          <a:p>
            <a:pPr marL="82296" indent="0">
              <a:buNone/>
            </a:pPr>
            <a:r>
              <a:rPr lang="ro-RO" sz="3000" dirty="0">
                <a:latin typeface="Consolas"/>
                <a:cs typeface="Consolas"/>
              </a:rPr>
              <a:t> 	  id.product_id </a:t>
            </a:r>
            <a:r>
              <a:rPr lang="en-US" sz="3000" dirty="0">
                <a:latin typeface="Consolas"/>
                <a:cs typeface="Consolas"/>
              </a:rPr>
              <a:t>= p</a:t>
            </a:r>
            <a:r>
              <a:rPr lang="en-US" sz="3000" dirty="0" err="1">
                <a:latin typeface="Consolas"/>
                <a:cs typeface="Consolas"/>
              </a:rPr>
              <a:t>.product_id</a:t>
            </a:r>
            <a:endParaRPr lang="en-US" sz="3000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sz="3000" dirty="0">
                <a:latin typeface="Consolas"/>
                <a:cs typeface="Consolas"/>
              </a:rPr>
              <a:t>GROUP BY </a:t>
            </a:r>
            <a:r>
              <a:rPr lang="ro-RO" sz="3000" dirty="0">
                <a:latin typeface="Consolas"/>
                <a:cs typeface="Consolas"/>
              </a:rPr>
              <a:t>invoice_id</a:t>
            </a:r>
            <a:endParaRPr lang="en-US" sz="3000" dirty="0" err="1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3000" dirty="0" err="1">
              <a:latin typeface="Avenir Medium"/>
              <a:cs typeface="Avenir Medium"/>
            </a:endParaRPr>
          </a:p>
          <a:p>
            <a:pPr marL="82296" indent="0">
              <a:buNone/>
            </a:pPr>
            <a:r>
              <a:rPr lang="en-US" sz="3000" dirty="0" err="1">
                <a:latin typeface="Avenir Medium"/>
                <a:cs typeface="Avenir Medium"/>
              </a:rPr>
              <a:t>for all invoices the only available product VAT percent in just the current one (the previous percents are replaced at edit time)</a:t>
            </a:r>
          </a:p>
          <a:p>
            <a:r>
              <a:rPr lang="en-US" sz="3000" dirty="0" err="1">
                <a:latin typeface="Avenir Medium"/>
                <a:cs typeface="Avenir Medium"/>
              </a:rPr>
              <a:t>Consequently older invoices amount in wrong</a:t>
            </a:r>
            <a:endParaRPr lang="ro-RO" sz="3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81424033"/>
      </p:ext>
    </p:extLst>
  </p:cSld>
  <p:clrMapOvr>
    <a:masterClrMapping/>
  </p:clrMapOvr>
  <p:transition>
    <p:random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olstice">
    <a:dk1>
      <a:sysClr val="windowText" lastClr="000000"/>
    </a:dk1>
    <a:lt1>
      <a:sysClr val="window" lastClr="FFFFFF"/>
    </a:lt1>
    <a:dk2>
      <a:srgbClr val="4F271C"/>
    </a:dk2>
    <a:lt2>
      <a:srgbClr val="E7DEC9"/>
    </a:lt2>
    <a:accent1>
      <a:srgbClr val="3891A7"/>
    </a:accent1>
    <a:accent2>
      <a:srgbClr val="FEB80A"/>
    </a:accent2>
    <a:accent3>
      <a:srgbClr val="C32D2E"/>
    </a:accent3>
    <a:accent4>
      <a:srgbClr val="84AA33"/>
    </a:accent4>
    <a:accent5>
      <a:srgbClr val="964305"/>
    </a:accent5>
    <a:accent6>
      <a:srgbClr val="475A8D"/>
    </a:accent6>
    <a:hlink>
      <a:srgbClr val="8DC765"/>
    </a:hlink>
    <a:folHlink>
      <a:srgbClr val="AA8A14"/>
    </a:folHlink>
  </a:clrScheme>
</a:themeOverride>
</file>

<file path=ppt/theme/themeOverride2.xml><?xml version="1.0" encoding="utf-8"?>
<a:themeOverride xmlns:a="http://schemas.openxmlformats.org/drawingml/2006/main">
  <a:clrScheme name="Solstice">
    <a:dk1>
      <a:sysClr val="windowText" lastClr="000000"/>
    </a:dk1>
    <a:lt1>
      <a:sysClr val="window" lastClr="FFFFFF"/>
    </a:lt1>
    <a:dk2>
      <a:srgbClr val="4F271C"/>
    </a:dk2>
    <a:lt2>
      <a:srgbClr val="E7DEC9"/>
    </a:lt2>
    <a:accent1>
      <a:srgbClr val="3891A7"/>
    </a:accent1>
    <a:accent2>
      <a:srgbClr val="FEB80A"/>
    </a:accent2>
    <a:accent3>
      <a:srgbClr val="C32D2E"/>
    </a:accent3>
    <a:accent4>
      <a:srgbClr val="84AA33"/>
    </a:accent4>
    <a:accent5>
      <a:srgbClr val="964305"/>
    </a:accent5>
    <a:accent6>
      <a:srgbClr val="475A8D"/>
    </a:accent6>
    <a:hlink>
      <a:srgbClr val="8DC765"/>
    </a:hlink>
    <a:folHlink>
      <a:srgbClr val="AA8A1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6186</TotalTime>
  <Words>1635</Words>
  <Application>Microsoft Macintosh PowerPoint</Application>
  <PresentationFormat>On-screen Show (4:3)</PresentationFormat>
  <Paragraphs>159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American Typewriter</vt:lpstr>
      <vt:lpstr>Avenir Medium</vt:lpstr>
      <vt:lpstr>Calisto MT</vt:lpstr>
      <vt:lpstr>Consolas</vt:lpstr>
      <vt:lpstr>Gabriola</vt:lpstr>
      <vt:lpstr>Gill Sans MT</vt:lpstr>
      <vt:lpstr>Segoe UI Semibold</vt:lpstr>
      <vt:lpstr>Times New Roman</vt:lpstr>
      <vt:lpstr>Verdana</vt:lpstr>
      <vt:lpstr>Wingdings</vt:lpstr>
      <vt:lpstr>Wingdings 2</vt:lpstr>
      <vt:lpstr>Solstice</vt:lpstr>
      <vt:lpstr>DataBase Logic in Business Applications</vt:lpstr>
      <vt:lpstr>Notice</vt:lpstr>
      <vt:lpstr>Temporal Reliabily of a Schema</vt:lpstr>
      <vt:lpstr>sales_1 Schema</vt:lpstr>
      <vt:lpstr>sales_1 E-R Diagram – Barker Notation</vt:lpstr>
      <vt:lpstr>sales_1 E-R Diagram – Bachman Notation</vt:lpstr>
      <vt:lpstr>sales_1 E-R Diagram – Information Engineering Notation</vt:lpstr>
      <vt:lpstr>sales_1 Relational Diagram</vt:lpstr>
      <vt:lpstr>sales_1 Schema is NOT Valid!</vt:lpstr>
      <vt:lpstr>univ_info_sys_1 E-R Diagram</vt:lpstr>
      <vt:lpstr>univ_info_sys_1 Relational Diagram</vt:lpstr>
      <vt:lpstr>Temporal Weaknesses of univ_info_sys_1 schema</vt:lpstr>
      <vt:lpstr>Temporal Weaknesses of univ_info_sys_1 schema (cont.)</vt:lpstr>
      <vt:lpstr>A Better (Temporal) Schema -  catering</vt:lpstr>
      <vt:lpstr>PowerPoint Presentation</vt:lpstr>
      <vt:lpstr>Two Basic Solutions to Temporal Problems in Database Design  (see also next slides)</vt:lpstr>
      <vt:lpstr>sales1__solution_1 E-R Diagram</vt:lpstr>
      <vt:lpstr>sales1__solution_1 Relational Diagram</vt:lpstr>
      <vt:lpstr>sales_1__solution's Main Drawback</vt:lpstr>
      <vt:lpstr>sales1__solution_2 E-R Diagram</vt:lpstr>
      <vt:lpstr>sales1__solution_2 Relational Diagram</vt:lpstr>
      <vt:lpstr>sales_1__solution_2 Strengths and Weaknesses</vt:lpstr>
      <vt:lpstr>Other solutions for sales Database Schema</vt:lpstr>
      <vt:lpstr>univ_info_sys_2 E-R Diagram</vt:lpstr>
      <vt:lpstr>univ_info_sys_2 vs. univ_info_sys_1 Improvements</vt:lpstr>
      <vt:lpstr>univ_info_sys_2 vs. univ_info_sys_1 Improvements (cont.)</vt:lpstr>
      <vt:lpstr>univ_info_sys_2 Main Weaknesses</vt:lpstr>
      <vt:lpstr>Main Resource on Database Schema Temporal Validity (in Romanian)</vt:lpstr>
    </vt:vector>
  </TitlesOfParts>
  <Company>FEAA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BAZE DE DATE</dc:title>
  <dc:creator>FotacheM</dc:creator>
  <cp:lastModifiedBy>Marin Fotache</cp:lastModifiedBy>
  <cp:revision>504</cp:revision>
  <dcterms:created xsi:type="dcterms:W3CDTF">2002-10-11T06:23:42Z</dcterms:created>
  <dcterms:modified xsi:type="dcterms:W3CDTF">2021-11-09T14:46:56Z</dcterms:modified>
</cp:coreProperties>
</file>